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Roboto Slab"/>
      <p:regular r:id="rId36"/>
      <p:bold r:id="rId37"/>
    </p:embeddedFont>
    <p:embeddedFont>
      <p:font typeface="Robo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iXdjaDkIrFjecC9dyygZy5Zmag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5B5E4C-05BD-4BB1-84F6-FE45CC6C7891}">
  <a:tblStyle styleId="{875B5E4C-05BD-4BB1-84F6-FE45CC6C7891}" styleName="Table_0">
    <a:wholeTbl>
      <a:tcTxStyle b="off" i="off">
        <a:font>
          <a:latin typeface="Calibri"/>
          <a:ea typeface="Calibri"/>
          <a:cs typeface="Calibri"/>
        </a:font>
        <a:srgbClr val="000000"/>
      </a:tcTxStyle>
      <a:tcStyle>
        <a:tcBdr>
          <a:left>
            <a:ln cap="flat" cmpd="sng" w="9525">
              <a:solidFill>
                <a:srgbClr val="055E5D"/>
              </a:solidFill>
              <a:prstDash val="solid"/>
              <a:round/>
              <a:headEnd len="sm" w="sm" type="none"/>
              <a:tailEnd len="sm" w="sm" type="none"/>
            </a:ln>
          </a:left>
          <a:right>
            <a:ln cap="flat" cmpd="sng" w="9525">
              <a:solidFill>
                <a:srgbClr val="055E5D"/>
              </a:solidFill>
              <a:prstDash val="solid"/>
              <a:round/>
              <a:headEnd len="sm" w="sm" type="none"/>
              <a:tailEnd len="sm" w="sm" type="none"/>
            </a:ln>
          </a:right>
          <a:top>
            <a:ln cap="flat" cmpd="sng" w="9525">
              <a:solidFill>
                <a:srgbClr val="055E5D"/>
              </a:solidFill>
              <a:prstDash val="solid"/>
              <a:round/>
              <a:headEnd len="sm" w="sm" type="none"/>
              <a:tailEnd len="sm" w="sm" type="none"/>
            </a:ln>
          </a:top>
          <a:bottom>
            <a:ln cap="flat" cmpd="sng" w="9525">
              <a:solidFill>
                <a:srgbClr val="055E5D"/>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tcBdr>
          <a:top>
            <a:ln cap="flat" cmpd="sng" w="9525">
              <a:solidFill>
                <a:srgbClr val="055E5D"/>
              </a:solidFill>
              <a:prstDash val="solid"/>
              <a:round/>
              <a:headEnd len="sm" w="sm" type="none"/>
              <a:tailEnd len="sm" w="sm" type="none"/>
            </a:ln>
          </a:top>
          <a:bottom>
            <a:ln cap="flat" cmpd="sng" w="9525">
              <a:solidFill>
                <a:srgbClr val="055E5D"/>
              </a:solidFill>
              <a:prstDash val="solid"/>
              <a:round/>
              <a:headEnd len="sm" w="sm" type="none"/>
              <a:tailEnd len="sm" w="sm" type="none"/>
            </a:ln>
          </a:bottom>
        </a:tcBdr>
      </a:tcStyle>
    </a:band1H>
    <a:band2H>
      <a:tcTxStyle b="off" i="off"/>
    </a:band2H>
    <a:band1V>
      <a:tcTxStyle b="off" i="off"/>
      <a:tcStyle>
        <a:tcBdr>
          <a:left>
            <a:ln cap="flat" cmpd="sng" w="9525">
              <a:solidFill>
                <a:srgbClr val="055E5D"/>
              </a:solidFill>
              <a:prstDash val="solid"/>
              <a:round/>
              <a:headEnd len="sm" w="sm" type="none"/>
              <a:tailEnd len="sm" w="sm" type="none"/>
            </a:ln>
          </a:left>
          <a:right>
            <a:ln cap="flat" cmpd="sng" w="9525">
              <a:solidFill>
                <a:srgbClr val="055E5D"/>
              </a:solidFill>
              <a:prstDash val="solid"/>
              <a:round/>
              <a:headEnd len="sm" w="sm" type="none"/>
              <a:tailEnd len="sm" w="sm" type="none"/>
            </a:ln>
          </a:right>
        </a:tcBdr>
      </a:tcStyle>
    </a:band1V>
    <a:band2V>
      <a:tcTxStyle b="off" i="off"/>
      <a:tcStyle>
        <a:tcBdr>
          <a:left>
            <a:ln cap="flat" cmpd="sng" w="9525">
              <a:solidFill>
                <a:srgbClr val="055E5D"/>
              </a:solidFill>
              <a:prstDash val="solid"/>
              <a:round/>
              <a:headEnd len="sm" w="sm" type="none"/>
              <a:tailEnd len="sm" w="sm" type="none"/>
            </a:ln>
          </a:left>
          <a:right>
            <a:ln cap="flat" cmpd="sng" w="9525">
              <a:solidFill>
                <a:srgbClr val="055E5D"/>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rgbClr val="055E5D"/>
              </a:solidFill>
              <a:prstDash val="solid"/>
              <a:round/>
              <a:headEnd len="sm" w="sm" type="none"/>
              <a:tailEnd len="sm" w="sm" type="none"/>
            </a:ln>
          </a:top>
        </a:tcBdr>
      </a:tcStyle>
    </a:lastRow>
    <a:seCell>
      <a:tcTxStyle b="off" i="off"/>
    </a:seCell>
    <a:swCell>
      <a:tcTxStyle b="off" i="off"/>
    </a:swCell>
    <a:firstRow>
      <a:tcTxStyle b="on" i="off">
        <a:font>
          <a:latin typeface="Calibri"/>
          <a:ea typeface="Calibri"/>
          <a:cs typeface="Calibri"/>
        </a:font>
        <a:srgbClr val="FFFFFF"/>
      </a:tcTxStyle>
      <a:tcStyle>
        <a:fill>
          <a:solidFill>
            <a:srgbClr val="055E5D"/>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Roboto-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Slab-bold.fntdata"/><Relationship Id="rId14" Type="http://schemas.openxmlformats.org/officeDocument/2006/relationships/slide" Target="slides/slide9.xml"/><Relationship Id="rId36" Type="http://schemas.openxmlformats.org/officeDocument/2006/relationships/font" Target="fonts/RobotoSlab-regular.fntdata"/><Relationship Id="rId17" Type="http://schemas.openxmlformats.org/officeDocument/2006/relationships/slide" Target="slides/slide12.xml"/><Relationship Id="rId39" Type="http://schemas.openxmlformats.org/officeDocument/2006/relationships/font" Target="fonts/Roboto-bold.fntdata"/><Relationship Id="rId16" Type="http://schemas.openxmlformats.org/officeDocument/2006/relationships/slide" Target="slides/slide11.xml"/><Relationship Id="rId38" Type="http://schemas.openxmlformats.org/officeDocument/2006/relationships/font" Target="fonts/Robot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f293e0c835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f293e0c835_0_4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f293e0c835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f293e0c835_0_4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f293e0c835_0_4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f293e0c835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f293e0c835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f293e0c835_0_4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f293e0c835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f293e0c835_0_4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f293e0c835_0_4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f293e0c835_0_4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Greg</a:t>
            </a:r>
            <a:endParaRPr/>
          </a:p>
        </p:txBody>
      </p:sp>
      <p:sp>
        <p:nvSpPr>
          <p:cNvPr id="264" name="Google Shape;264;gf293e0c835_0_4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f293e0c835_0_7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f293e0c835_0_7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f293e0c835_0_8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f293e0c835_0_8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f293e0c835_0_8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f293e0c835_0_8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Dan</a:t>
            </a:r>
            <a:endParaRPr/>
          </a:p>
          <a:p>
            <a:pPr indent="0" lvl="0" marL="0" rtl="0" algn="l">
              <a:lnSpc>
                <a:spcPct val="100000"/>
              </a:lnSpc>
              <a:spcBef>
                <a:spcPts val="0"/>
              </a:spcBef>
              <a:spcAft>
                <a:spcPts val="0"/>
              </a:spcAft>
              <a:buSzPts val="1400"/>
              <a:buNone/>
            </a:pPr>
            <a:r>
              <a:rPr lang="en-US"/>
              <a:t>The average association is capturing only a fraction of the interactions between them and their members.</a:t>
            </a:r>
            <a:endParaRPr/>
          </a:p>
          <a:p>
            <a:pPr indent="0" lvl="0" marL="0" rtl="0" algn="l">
              <a:lnSpc>
                <a:spcPct val="100000"/>
              </a:lnSpc>
              <a:spcBef>
                <a:spcPts val="0"/>
              </a:spcBef>
              <a:spcAft>
                <a:spcPts val="0"/>
              </a:spcAft>
              <a:buSzPts val="1400"/>
              <a:buNone/>
            </a:pPr>
            <a:r>
              <a:rPr lang="en-US"/>
              <a:t>Imagine if I told you to really get to know a member but you could only meet with them 4 times per year</a:t>
            </a:r>
            <a:endParaRPr/>
          </a:p>
          <a:p>
            <a:pPr indent="0" lvl="0" marL="0" rtl="0" algn="l">
              <a:lnSpc>
                <a:spcPct val="100000"/>
              </a:lnSpc>
              <a:spcBef>
                <a:spcPts val="0"/>
              </a:spcBef>
              <a:spcAft>
                <a:spcPts val="0"/>
              </a:spcAft>
              <a:buSzPts val="1400"/>
              <a:buNone/>
            </a:pPr>
            <a:r>
              <a:rPr lang="en-US"/>
              <a:t>How much could you learn if you were interreacting with them weekly or daily?  Know how to serve their needs. </a:t>
            </a:r>
            <a:endParaRPr/>
          </a:p>
          <a:p>
            <a:pPr indent="0" lvl="0" marL="0" rtl="0" algn="l">
              <a:lnSpc>
                <a:spcPct val="100000"/>
              </a:lnSpc>
              <a:spcBef>
                <a:spcPts val="0"/>
              </a:spcBef>
              <a:spcAft>
                <a:spcPts val="0"/>
              </a:spcAft>
              <a:buSzPts val="1400"/>
              <a:buNone/>
            </a:pPr>
            <a:r>
              <a:rPr lang="en-US"/>
              <a:t>As more and more of your engagement becomes “digital”, it is important to not only control the experience, monetize that experience but also capture that experience so you can learn how to continually improve your programming and service for members.</a:t>
            </a:r>
            <a:endParaRPr/>
          </a:p>
          <a:p>
            <a:pPr indent="0" lvl="0" marL="0" rtl="0" algn="l">
              <a:lnSpc>
                <a:spcPct val="100000"/>
              </a:lnSpc>
              <a:spcBef>
                <a:spcPts val="0"/>
              </a:spcBef>
              <a:spcAft>
                <a:spcPts val="0"/>
              </a:spcAft>
              <a:buSzPts val="1400"/>
              <a:buNone/>
            </a:pPr>
            <a:r>
              <a:t/>
            </a:r>
            <a:endParaRPr/>
          </a:p>
        </p:txBody>
      </p:sp>
      <p:sp>
        <p:nvSpPr>
          <p:cNvPr id="320" name="Google Shape;320;gf293e0c835_0_8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f293e0c835_0_1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f293e0c835_0_11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Dan</a:t>
            </a:r>
            <a:endParaRPr/>
          </a:p>
          <a:p>
            <a:pPr indent="0" lvl="0" marL="0" rtl="0" algn="l">
              <a:lnSpc>
                <a:spcPct val="100000"/>
              </a:lnSpc>
              <a:spcBef>
                <a:spcPts val="0"/>
              </a:spcBef>
              <a:spcAft>
                <a:spcPts val="0"/>
              </a:spcAft>
              <a:buSzPts val="1400"/>
              <a:buNone/>
            </a:pPr>
            <a:r>
              <a:rPr lang="en-US"/>
              <a:t>The Association TV Model organizes all of your digital content into one platform with multiple modules.  This makes it easier for members to find, consume and act on content.</a:t>
            </a:r>
            <a:endParaRPr/>
          </a:p>
          <a:p>
            <a:pPr indent="0" lvl="0" marL="0" rtl="0" algn="l">
              <a:lnSpc>
                <a:spcPct val="100000"/>
              </a:lnSpc>
              <a:spcBef>
                <a:spcPts val="0"/>
              </a:spcBef>
              <a:spcAft>
                <a:spcPts val="0"/>
              </a:spcAft>
              <a:buSzPts val="1400"/>
              <a:buNone/>
            </a:pPr>
            <a:r>
              <a:rPr lang="en-US"/>
              <a:t>And, with integration to both your AMS and Association Analytics, we can now capture learnings.  If someone is interested in Topic A and they watched a session at a virtual conference, signed up for a webinar or podcast and discussed it on the community platform, we can now see that this person really is interested in Topic A  and we can then build campaigns for that individual or a bunch of like minded individuals to market the correct content, services, events and engagements to better serve that member.  This improves retention and revenue.  </a:t>
            </a:r>
            <a:endParaRPr/>
          </a:p>
        </p:txBody>
      </p:sp>
      <p:sp>
        <p:nvSpPr>
          <p:cNvPr id="337" name="Google Shape;337;gf293e0c835_0_11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f293e0c835_0_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f293e0c835_0_8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f293e0c835_0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f293e0c835_0_8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f293e593a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f293e593a3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f293e593a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f293e593a3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f293e593a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f293e593a3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f293e593a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f293e593a3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f293e593a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f293e593a3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f293e593a3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f293e593a3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f293e593a3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gf293e593a3_0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Dan</a:t>
            </a:r>
            <a:endParaRPr/>
          </a:p>
        </p:txBody>
      </p:sp>
      <p:sp>
        <p:nvSpPr>
          <p:cNvPr id="449" name="Google Shape;449;gf293e593a3_0_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f293e593a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gf293e593a3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f293e0c835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f293e0c835_0_3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f293e593a3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f293e593a3_0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f293e0c835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f293e0c835_0_3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f293e0c835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f293e0c835_0_3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f293e0c835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f293e0c835_0_3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f293e0c835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f293e0c835_0_3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f293e0c835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f293e0c835_0_3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f293e0c835_0_4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f293e0c835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0" name="Shape 80"/>
        <p:cNvGrpSpPr/>
        <p:nvPr/>
      </p:nvGrpSpPr>
      <p:grpSpPr>
        <a:xfrm>
          <a:off x="0" y="0"/>
          <a:ext cx="0" cy="0"/>
          <a:chOff x="0" y="0"/>
          <a:chExt cx="0" cy="0"/>
        </a:xfrm>
      </p:grpSpPr>
      <p:sp>
        <p:nvSpPr>
          <p:cNvPr id="81" name="Google Shape;81;gf293e0c835_0_792"/>
          <p:cNvSpPr/>
          <p:nvPr/>
        </p:nvSpPr>
        <p:spPr>
          <a:xfrm>
            <a:off x="9318812" y="0"/>
            <a:ext cx="2873100" cy="5999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2" name="Google Shape;82;gf293e0c835_0_792"/>
          <p:cNvSpPr txBox="1"/>
          <p:nvPr>
            <p:ph idx="10" type="dt"/>
          </p:nvPr>
        </p:nvSpPr>
        <p:spPr>
          <a:xfrm>
            <a:off x="10345270" y="6356350"/>
            <a:ext cx="9504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3" name="Google Shape;83;gf293e0c835_0_792"/>
          <p:cNvSpPr txBox="1"/>
          <p:nvPr>
            <p:ph idx="11" type="ftr"/>
          </p:nvPr>
        </p:nvSpPr>
        <p:spPr>
          <a:xfrm>
            <a:off x="7557246" y="6356350"/>
            <a:ext cx="27030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4" name="Google Shape;84;gf293e0c835_0_792"/>
          <p:cNvSpPr txBox="1"/>
          <p:nvPr>
            <p:ph idx="12" type="sldNum"/>
          </p:nvPr>
        </p:nvSpPr>
        <p:spPr>
          <a:xfrm>
            <a:off x="11380694" y="6356350"/>
            <a:ext cx="463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Only">
  <p:cSld name="9_Title Only">
    <p:spTree>
      <p:nvGrpSpPr>
        <p:cNvPr id="85" name="Shape 85"/>
        <p:cNvGrpSpPr/>
        <p:nvPr/>
      </p:nvGrpSpPr>
      <p:grpSpPr>
        <a:xfrm>
          <a:off x="0" y="0"/>
          <a:ext cx="0" cy="0"/>
          <a:chOff x="0" y="0"/>
          <a:chExt cx="0" cy="0"/>
        </a:xfrm>
      </p:grpSpPr>
      <p:sp>
        <p:nvSpPr>
          <p:cNvPr id="86" name="Google Shape;86;gf293e0c835_0_1143"/>
          <p:cNvSpPr/>
          <p:nvPr/>
        </p:nvSpPr>
        <p:spPr>
          <a:xfrm>
            <a:off x="0" y="4787900"/>
            <a:ext cx="5181600" cy="2025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7" name="Google Shape;87;gf293e0c835_0_1143"/>
          <p:cNvPicPr preferRelativeResize="0"/>
          <p:nvPr/>
        </p:nvPicPr>
        <p:blipFill rotWithShape="1">
          <a:blip r:embed="rId2">
            <a:alphaModFix amt="40000"/>
          </a:blip>
          <a:srcRect b="0" l="0" r="0" t="0"/>
          <a:stretch/>
        </p:blipFill>
        <p:spPr>
          <a:xfrm flipH="1">
            <a:off x="0" y="0"/>
            <a:ext cx="1638300" cy="6858001"/>
          </a:xfrm>
          <a:prstGeom prst="rect">
            <a:avLst/>
          </a:prstGeom>
          <a:noFill/>
          <a:ln>
            <a:noFill/>
          </a:ln>
        </p:spPr>
      </p:pic>
      <p:sp>
        <p:nvSpPr>
          <p:cNvPr id="88" name="Google Shape;88;gf293e0c835_0_1143"/>
          <p:cNvSpPr/>
          <p:nvPr/>
        </p:nvSpPr>
        <p:spPr>
          <a:xfrm>
            <a:off x="8826500" y="0"/>
            <a:ext cx="33654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9" name="Google Shape;89;gf293e0c835_0_1143"/>
          <p:cNvPicPr preferRelativeResize="0"/>
          <p:nvPr/>
        </p:nvPicPr>
        <p:blipFill rotWithShape="1">
          <a:blip r:embed="rId2">
            <a:alphaModFix amt="40000"/>
          </a:blip>
          <a:srcRect b="0" l="0" r="0" t="0"/>
          <a:stretch/>
        </p:blipFill>
        <p:spPr>
          <a:xfrm>
            <a:off x="10553700" y="0"/>
            <a:ext cx="1638300" cy="6858001"/>
          </a:xfrm>
          <a:prstGeom prst="rect">
            <a:avLst/>
          </a:prstGeom>
          <a:noFill/>
          <a:ln>
            <a:noFill/>
          </a:ln>
        </p:spPr>
      </p:pic>
      <p:sp>
        <p:nvSpPr>
          <p:cNvPr id="90" name="Google Shape;90;gf293e0c835_0_1143"/>
          <p:cNvSpPr txBox="1"/>
          <p:nvPr>
            <p:ph type="title"/>
          </p:nvPr>
        </p:nvSpPr>
        <p:spPr>
          <a:xfrm>
            <a:off x="196770" y="-1"/>
            <a:ext cx="11783100" cy="16908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accent2"/>
              </a:buClr>
              <a:buSzPts val="4000"/>
              <a:buFont typeface="Arial"/>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gf293e0c835_0_1143"/>
          <p:cNvSpPr txBox="1"/>
          <p:nvPr>
            <p:ph idx="10" type="dt"/>
          </p:nvPr>
        </p:nvSpPr>
        <p:spPr>
          <a:xfrm>
            <a:off x="10345270" y="6356350"/>
            <a:ext cx="9504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gf293e0c835_0_1143"/>
          <p:cNvSpPr txBox="1"/>
          <p:nvPr>
            <p:ph idx="11" type="ftr"/>
          </p:nvPr>
        </p:nvSpPr>
        <p:spPr>
          <a:xfrm>
            <a:off x="7557246" y="6356350"/>
            <a:ext cx="27030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 name="Google Shape;93;gf293e0c835_0_1143"/>
          <p:cNvSpPr txBox="1"/>
          <p:nvPr>
            <p:ph idx="12" type="sldNum"/>
          </p:nvPr>
        </p:nvSpPr>
        <p:spPr>
          <a:xfrm>
            <a:off x="11380694" y="6356350"/>
            <a:ext cx="4638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94" name="Google Shape;94;gf293e0c835_0_1143"/>
          <p:cNvCxnSpPr/>
          <p:nvPr/>
        </p:nvCxnSpPr>
        <p:spPr>
          <a:xfrm rot="10800000">
            <a:off x="1409700" y="1320800"/>
            <a:ext cx="9372600" cy="0"/>
          </a:xfrm>
          <a:prstGeom prst="straightConnector1">
            <a:avLst/>
          </a:prstGeom>
          <a:noFill/>
          <a:ln cap="flat" cmpd="sng" w="12700">
            <a:solidFill>
              <a:schemeClr val="accent1"/>
            </a:solidFill>
            <a:prstDash val="solid"/>
            <a:miter lim="800000"/>
            <a:headEnd len="sm" w="sm" type="none"/>
            <a:tailEnd len="sm" w="sm" type="none"/>
          </a:ln>
        </p:spPr>
      </p:cxnSp>
      <p:sp>
        <p:nvSpPr>
          <p:cNvPr id="95" name="Google Shape;95;gf293e0c835_0_1143"/>
          <p:cNvSpPr txBox="1"/>
          <p:nvPr>
            <p:ph idx="1" type="body"/>
          </p:nvPr>
        </p:nvSpPr>
        <p:spPr>
          <a:xfrm>
            <a:off x="1307938" y="1825625"/>
            <a:ext cx="9572400" cy="4351200"/>
          </a:xfrm>
          <a:prstGeom prst="rect">
            <a:avLst/>
          </a:prstGeom>
          <a:noFill/>
          <a:ln>
            <a:noFill/>
          </a:ln>
        </p:spPr>
        <p:txBody>
          <a:bodyPr anchorCtr="0" anchor="t" bIns="45700" lIns="91425" spcFirstLastPara="1" rIns="91425" wrap="square" tIns="45700">
            <a:normAutofit/>
          </a:bodyPr>
          <a:lstStyle>
            <a:lvl1pPr indent="-327660" lvl="0" marL="457200" rtl="0" algn="ctr">
              <a:lnSpc>
                <a:spcPct val="110000"/>
              </a:lnSpc>
              <a:spcBef>
                <a:spcPts val="1000"/>
              </a:spcBef>
              <a:spcAft>
                <a:spcPts val="0"/>
              </a:spcAft>
              <a:buClr>
                <a:schemeClr val="accent6"/>
              </a:buClr>
              <a:buSzPts val="1560"/>
              <a:buFont typeface="Arial"/>
              <a:buChar char="•"/>
              <a:defRPr/>
            </a:lvl1pPr>
            <a:lvl2pPr indent="-311150" lvl="1" marL="914400" rtl="0" algn="ctr">
              <a:lnSpc>
                <a:spcPct val="110000"/>
              </a:lnSpc>
              <a:spcBef>
                <a:spcPts val="500"/>
              </a:spcBef>
              <a:spcAft>
                <a:spcPts val="0"/>
              </a:spcAft>
              <a:buClr>
                <a:schemeClr val="accent6"/>
              </a:buClr>
              <a:buSzPts val="1300"/>
              <a:buFont typeface="Arial"/>
              <a:buChar char="•"/>
              <a:defRPr/>
            </a:lvl2pPr>
            <a:lvl3pPr indent="-302894" lvl="2" marL="1371600" rtl="0" algn="ctr">
              <a:lnSpc>
                <a:spcPct val="110000"/>
              </a:lnSpc>
              <a:spcBef>
                <a:spcPts val="500"/>
              </a:spcBef>
              <a:spcAft>
                <a:spcPts val="0"/>
              </a:spcAft>
              <a:buSzPts val="1170"/>
              <a:buFont typeface="Arial"/>
              <a:buChar char="•"/>
              <a:defRPr/>
            </a:lvl3pPr>
            <a:lvl4pPr indent="-340360" lvl="3" marL="1828800" rtl="0" algn="ctr">
              <a:lnSpc>
                <a:spcPct val="110000"/>
              </a:lnSpc>
              <a:spcBef>
                <a:spcPts val="500"/>
              </a:spcBef>
              <a:spcAft>
                <a:spcPts val="0"/>
              </a:spcAft>
              <a:buSzPts val="1760"/>
              <a:buChar char="•"/>
              <a:defRPr/>
            </a:lvl4pPr>
            <a:lvl5pPr indent="-320039" lvl="4" marL="2286000" rtl="0" algn="ctr">
              <a:lnSpc>
                <a:spcPct val="110000"/>
              </a:lnSpc>
              <a:spcBef>
                <a:spcPts val="500"/>
              </a:spcBef>
              <a:spcAft>
                <a:spcPts val="0"/>
              </a:spcAft>
              <a:buSzPts val="144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Only">
  <p:cSld name="8_Title Only">
    <p:spTree>
      <p:nvGrpSpPr>
        <p:cNvPr id="96" name="Shape 96"/>
        <p:cNvGrpSpPr/>
        <p:nvPr/>
      </p:nvGrpSpPr>
      <p:grpSpPr>
        <a:xfrm>
          <a:off x="0" y="0"/>
          <a:ext cx="0" cy="0"/>
          <a:chOff x="0" y="0"/>
          <a:chExt cx="0" cy="0"/>
        </a:xfrm>
      </p:grpSpPr>
      <p:sp>
        <p:nvSpPr>
          <p:cNvPr id="97" name="Google Shape;97;gf293e0c835_0_1747"/>
          <p:cNvSpPr/>
          <p:nvPr/>
        </p:nvSpPr>
        <p:spPr>
          <a:xfrm>
            <a:off x="0" y="4787900"/>
            <a:ext cx="5181600" cy="2025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98" name="Google Shape;98;gf293e0c835_0_1747"/>
          <p:cNvPicPr preferRelativeResize="0"/>
          <p:nvPr/>
        </p:nvPicPr>
        <p:blipFill rotWithShape="1">
          <a:blip r:embed="rId2">
            <a:alphaModFix amt="40000"/>
          </a:blip>
          <a:srcRect b="11637" l="17504" r="56109" t="0"/>
          <a:stretch/>
        </p:blipFill>
        <p:spPr>
          <a:xfrm flipH="1">
            <a:off x="0" y="0"/>
            <a:ext cx="1638300" cy="6858000"/>
          </a:xfrm>
          <a:prstGeom prst="rect">
            <a:avLst/>
          </a:prstGeom>
          <a:noFill/>
          <a:ln>
            <a:noFill/>
          </a:ln>
        </p:spPr>
      </p:pic>
      <p:sp>
        <p:nvSpPr>
          <p:cNvPr id="99" name="Google Shape;99;gf293e0c835_0_1747"/>
          <p:cNvSpPr/>
          <p:nvPr/>
        </p:nvSpPr>
        <p:spPr>
          <a:xfrm>
            <a:off x="8826500" y="0"/>
            <a:ext cx="33654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00" name="Google Shape;100;gf293e0c835_0_1747"/>
          <p:cNvPicPr preferRelativeResize="0"/>
          <p:nvPr/>
        </p:nvPicPr>
        <p:blipFill rotWithShape="1">
          <a:blip r:embed="rId2">
            <a:alphaModFix amt="40000"/>
          </a:blip>
          <a:srcRect b="11637" l="17504" r="56109" t="0"/>
          <a:stretch/>
        </p:blipFill>
        <p:spPr>
          <a:xfrm>
            <a:off x="10553700" y="0"/>
            <a:ext cx="1638300" cy="6858000"/>
          </a:xfrm>
          <a:prstGeom prst="rect">
            <a:avLst/>
          </a:prstGeom>
          <a:noFill/>
          <a:ln>
            <a:noFill/>
          </a:ln>
        </p:spPr>
      </p:pic>
      <p:sp>
        <p:nvSpPr>
          <p:cNvPr id="101" name="Google Shape;101;gf293e0c835_0_1747"/>
          <p:cNvSpPr txBox="1"/>
          <p:nvPr>
            <p:ph idx="10" type="dt"/>
          </p:nvPr>
        </p:nvSpPr>
        <p:spPr>
          <a:xfrm>
            <a:off x="10345270" y="6356350"/>
            <a:ext cx="9504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gf293e0c835_0_1747"/>
          <p:cNvSpPr txBox="1"/>
          <p:nvPr>
            <p:ph idx="11" type="ftr"/>
          </p:nvPr>
        </p:nvSpPr>
        <p:spPr>
          <a:xfrm>
            <a:off x="7557246" y="6356350"/>
            <a:ext cx="27030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gf293e0c835_0_1747"/>
          <p:cNvSpPr txBox="1"/>
          <p:nvPr>
            <p:ph idx="12" type="sldNum"/>
          </p:nvPr>
        </p:nvSpPr>
        <p:spPr>
          <a:xfrm>
            <a:off x="11380694" y="6356350"/>
            <a:ext cx="463800" cy="365100"/>
          </a:xfrm>
          <a:prstGeom prst="rect">
            <a:avLst/>
          </a:prstGeom>
          <a:noFill/>
          <a:ln>
            <a:noFill/>
          </a:ln>
        </p:spPr>
        <p:txBody>
          <a:bodyPr anchorCtr="0" anchor="ctr" bIns="45700" lIns="91425" spcFirstLastPara="1" rIns="91425" wrap="square" tIns="45700">
            <a:noAutofit/>
          </a:bodyPr>
          <a:lstStyle>
            <a:lvl1pPr indent="0" lvl="0" marL="0" rtl="0" algn="l">
              <a:lnSpc>
                <a:spcPct val="100000"/>
              </a:lnSpc>
              <a:spcBef>
                <a:spcPts val="0"/>
              </a:spcBef>
              <a:spcAft>
                <a:spcPts val="0"/>
              </a:spcAft>
              <a:buNone/>
              <a:defRPr/>
            </a:lvl1pPr>
            <a:lvl2pPr indent="0" lvl="1" marL="0" rtl="0" algn="l">
              <a:lnSpc>
                <a:spcPct val="100000"/>
              </a:lnSpc>
              <a:spcBef>
                <a:spcPts val="0"/>
              </a:spcBef>
              <a:spcAft>
                <a:spcPts val="0"/>
              </a:spcAft>
              <a:buNone/>
              <a:defRPr/>
            </a:lvl2pPr>
            <a:lvl3pPr indent="0" lvl="2" marL="0" rtl="0" algn="l">
              <a:lnSpc>
                <a:spcPct val="100000"/>
              </a:lnSpc>
              <a:spcBef>
                <a:spcPts val="0"/>
              </a:spcBef>
              <a:spcAft>
                <a:spcPts val="0"/>
              </a:spcAft>
              <a:buNone/>
              <a:defRPr/>
            </a:lvl3pPr>
            <a:lvl4pPr indent="0" lvl="3" marL="0" rtl="0" algn="l">
              <a:lnSpc>
                <a:spcPct val="100000"/>
              </a:lnSpc>
              <a:spcBef>
                <a:spcPts val="0"/>
              </a:spcBef>
              <a:spcAft>
                <a:spcPts val="0"/>
              </a:spcAft>
              <a:buNone/>
              <a:defRPr/>
            </a:lvl4pPr>
            <a:lvl5pPr indent="0" lvl="4" marL="0" rtl="0" algn="l">
              <a:lnSpc>
                <a:spcPct val="100000"/>
              </a:lnSpc>
              <a:spcBef>
                <a:spcPts val="0"/>
              </a:spcBef>
              <a:spcAft>
                <a:spcPts val="0"/>
              </a:spcAft>
              <a:buNone/>
              <a:defRPr/>
            </a:lvl5pPr>
            <a:lvl6pPr indent="0" lvl="5" marL="0" rtl="0" algn="l">
              <a:lnSpc>
                <a:spcPct val="100000"/>
              </a:lnSpc>
              <a:spcBef>
                <a:spcPts val="0"/>
              </a:spcBef>
              <a:spcAft>
                <a:spcPts val="0"/>
              </a:spcAft>
              <a:buNone/>
              <a:defRPr/>
            </a:lvl6pPr>
            <a:lvl7pPr indent="0" lvl="6" marL="0" rtl="0" algn="l">
              <a:lnSpc>
                <a:spcPct val="100000"/>
              </a:lnSpc>
              <a:spcBef>
                <a:spcPts val="0"/>
              </a:spcBef>
              <a:spcAft>
                <a:spcPts val="0"/>
              </a:spcAft>
              <a:buNone/>
              <a:defRPr/>
            </a:lvl7pPr>
            <a:lvl8pPr indent="0" lvl="7" marL="0" rtl="0" algn="l">
              <a:lnSpc>
                <a:spcPct val="100000"/>
              </a:lnSpc>
              <a:spcBef>
                <a:spcPts val="0"/>
              </a:spcBef>
              <a:spcAft>
                <a:spcPts val="0"/>
              </a:spcAft>
              <a:buNone/>
              <a:defRPr/>
            </a:lvl8pPr>
            <a:lvl9pPr indent="0" lvl="8" marL="0" rt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2"/>
          <p:cNvSpPr/>
          <p:nvPr>
            <p:ph idx="2" type="pic"/>
          </p:nvPr>
        </p:nvSpPr>
        <p:spPr>
          <a:xfrm>
            <a:off x="5183188" y="987425"/>
            <a:ext cx="6172200" cy="4873625"/>
          </a:xfrm>
          <a:prstGeom prst="rect">
            <a:avLst/>
          </a:prstGeom>
          <a:noFill/>
          <a:ln>
            <a:noFill/>
          </a:ln>
        </p:spPr>
      </p:sp>
      <p:sp>
        <p:nvSpPr>
          <p:cNvPr id="64" name="Google Shape;64;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11.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1" Type="http://schemas.openxmlformats.org/officeDocument/2006/relationships/image" Target="../media/image27.jpg"/><Relationship Id="rId10" Type="http://schemas.openxmlformats.org/officeDocument/2006/relationships/image" Target="../media/image30.jpg"/><Relationship Id="rId13" Type="http://schemas.openxmlformats.org/officeDocument/2006/relationships/image" Target="../media/image7.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9.jpg"/><Relationship Id="rId5" Type="http://schemas.openxmlformats.org/officeDocument/2006/relationships/image" Target="../media/image34.jpg"/><Relationship Id="rId6" Type="http://schemas.openxmlformats.org/officeDocument/2006/relationships/image" Target="../media/image25.jpg"/><Relationship Id="rId7" Type="http://schemas.openxmlformats.org/officeDocument/2006/relationships/image" Target="../media/image32.jpg"/><Relationship Id="rId8" Type="http://schemas.openxmlformats.org/officeDocument/2006/relationships/image" Target="../media/image31.jpg"/></Relationships>
</file>

<file path=ppt/slides/_rels/slide15.xml.rels><?xml version="1.0" encoding="UTF-8" standalone="yes"?><Relationships xmlns="http://schemas.openxmlformats.org/package/2006/relationships"><Relationship Id="rId11" Type="http://schemas.openxmlformats.org/officeDocument/2006/relationships/image" Target="../media/image27.jpg"/><Relationship Id="rId10" Type="http://schemas.openxmlformats.org/officeDocument/2006/relationships/image" Target="../media/image34.jpg"/><Relationship Id="rId13" Type="http://schemas.openxmlformats.org/officeDocument/2006/relationships/image" Target="../media/image2.png"/><Relationship Id="rId12"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6.jpg"/><Relationship Id="rId4" Type="http://schemas.openxmlformats.org/officeDocument/2006/relationships/image" Target="../media/image17.jpg"/><Relationship Id="rId9" Type="http://schemas.openxmlformats.org/officeDocument/2006/relationships/image" Target="../media/image30.jpg"/><Relationship Id="rId5" Type="http://schemas.openxmlformats.org/officeDocument/2006/relationships/image" Target="../media/image32.jpg"/><Relationship Id="rId6" Type="http://schemas.openxmlformats.org/officeDocument/2006/relationships/image" Target="../media/image25.jpg"/><Relationship Id="rId7" Type="http://schemas.openxmlformats.org/officeDocument/2006/relationships/image" Target="../media/image31.jpg"/><Relationship Id="rId8"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37.png"/><Relationship Id="rId5"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6.png"/><Relationship Id="rId4" Type="http://schemas.openxmlformats.org/officeDocument/2006/relationships/image" Target="../media/image38.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33.png"/><Relationship Id="rId5"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6.png"/><Relationship Id="rId4" Type="http://schemas.openxmlformats.org/officeDocument/2006/relationships/image" Target="../media/image38.png"/><Relationship Id="rId5"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35.jp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hyperlink" Target="mailto:dan.stevens@workerbee.tv" TargetMode="External"/><Relationship Id="rId6" Type="http://schemas.openxmlformats.org/officeDocument/2006/relationships/hyperlink" Target="http://www.association.tv/" TargetMode="External"/><Relationship Id="rId7"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6.jpg"/><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28.png"/><Relationship Id="rId5" Type="http://schemas.openxmlformats.org/officeDocument/2006/relationships/image" Target="../media/image19.png"/><Relationship Id="rId6" Type="http://schemas.openxmlformats.org/officeDocument/2006/relationships/image" Target="../media/image9.png"/><Relationship Id="rId7" Type="http://schemas.openxmlformats.org/officeDocument/2006/relationships/image" Target="../media/image13.png"/><Relationship Id="rId8"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
          <p:cNvSpPr/>
          <p:nvPr/>
        </p:nvSpPr>
        <p:spPr>
          <a:xfrm rot="-5400000">
            <a:off x="8458201" y="3128212"/>
            <a:ext cx="4435640" cy="3031956"/>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p1"/>
          <p:cNvSpPr txBox="1"/>
          <p:nvPr>
            <p:ph type="ctrTitle"/>
          </p:nvPr>
        </p:nvSpPr>
        <p:spPr>
          <a:xfrm>
            <a:off x="626850" y="1176725"/>
            <a:ext cx="11898000" cy="23877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055E5D"/>
              </a:buClr>
              <a:buSzPts val="5400"/>
              <a:buFont typeface="Arial"/>
              <a:buNone/>
            </a:pPr>
            <a:br>
              <a:rPr b="1" lang="en-US" sz="1800">
                <a:solidFill>
                  <a:srgbClr val="055E5D"/>
                </a:solidFill>
                <a:highlight>
                  <a:srgbClr val="FFFF00"/>
                </a:highlight>
                <a:latin typeface="Arial"/>
                <a:ea typeface="Arial"/>
                <a:cs typeface="Arial"/>
                <a:sym typeface="Arial"/>
              </a:rPr>
            </a:br>
            <a:r>
              <a:rPr b="1" lang="en-US" sz="4850">
                <a:solidFill>
                  <a:srgbClr val="8F4899"/>
                </a:solidFill>
                <a:latin typeface="Arial"/>
                <a:ea typeface="Arial"/>
                <a:cs typeface="Arial"/>
                <a:sym typeface="Arial"/>
              </a:rPr>
              <a:t>NETFLIX-ING YOUR ASSOCIATION</a:t>
            </a:r>
            <a:endParaRPr sz="5300">
              <a:solidFill>
                <a:srgbClr val="8F4899"/>
              </a:solidFill>
              <a:latin typeface="Arial"/>
              <a:ea typeface="Arial"/>
              <a:cs typeface="Arial"/>
              <a:sym typeface="Arial"/>
            </a:endParaRPr>
          </a:p>
        </p:txBody>
      </p:sp>
      <p:sp>
        <p:nvSpPr>
          <p:cNvPr id="110" name="Google Shape;110;p1"/>
          <p:cNvSpPr txBox="1"/>
          <p:nvPr>
            <p:ph idx="1" type="subTitle"/>
          </p:nvPr>
        </p:nvSpPr>
        <p:spPr>
          <a:xfrm>
            <a:off x="727175" y="3564413"/>
            <a:ext cx="9144000" cy="16557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rgbClr val="424242"/>
              </a:buClr>
              <a:buSzPts val="1560"/>
              <a:buFont typeface="Arial"/>
              <a:buNone/>
            </a:pPr>
            <a:r>
              <a:rPr b="1" i="1" lang="en-US" sz="2600">
                <a:solidFill>
                  <a:srgbClr val="888888"/>
                </a:solidFill>
                <a:latin typeface="Arial"/>
                <a:ea typeface="Arial"/>
                <a:cs typeface="Arial"/>
                <a:sym typeface="Arial"/>
              </a:rPr>
              <a:t>Digital Transformation with a Purpose</a:t>
            </a:r>
            <a:endParaRPr>
              <a:solidFill>
                <a:srgbClr val="888888"/>
              </a:solidFill>
            </a:endParaRPr>
          </a:p>
        </p:txBody>
      </p:sp>
      <p:pic>
        <p:nvPicPr>
          <p:cNvPr descr="A picture containing logo&#10;&#10;Description automatically generated" id="111" name="Google Shape;111;p1"/>
          <p:cNvPicPr preferRelativeResize="0"/>
          <p:nvPr/>
        </p:nvPicPr>
        <p:blipFill rotWithShape="1">
          <a:blip r:embed="rId3">
            <a:alphaModFix/>
          </a:blip>
          <a:srcRect b="0" l="0" r="0" t="0"/>
          <a:stretch/>
        </p:blipFill>
        <p:spPr>
          <a:xfrm>
            <a:off x="10018294" y="4752473"/>
            <a:ext cx="2326106" cy="2326106"/>
          </a:xfrm>
          <a:prstGeom prst="rect">
            <a:avLst/>
          </a:prstGeom>
          <a:noFill/>
          <a:ln>
            <a:noFill/>
          </a:ln>
        </p:spPr>
      </p:pic>
      <p:sp>
        <p:nvSpPr>
          <p:cNvPr id="112" name="Google Shape;112;p1"/>
          <p:cNvSpPr/>
          <p:nvPr/>
        </p:nvSpPr>
        <p:spPr>
          <a:xfrm rot="10800000">
            <a:off x="10522117" y="2507"/>
            <a:ext cx="1668378" cy="4122820"/>
          </a:xfrm>
          <a:prstGeom prst="rtTriangle">
            <a:avLst/>
          </a:prstGeom>
          <a:solidFill>
            <a:srgbClr val="FFCE34"/>
          </a:solidFill>
          <a:ln cap="flat" cmpd="sng" w="12700">
            <a:solidFill>
              <a:srgbClr val="FFCE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E34"/>
              </a:solidFill>
              <a:latin typeface="Calibri"/>
              <a:ea typeface="Calibri"/>
              <a:cs typeface="Calibri"/>
              <a:sym typeface="Calibri"/>
            </a:endParaRPr>
          </a:p>
        </p:txBody>
      </p:sp>
      <p:sp>
        <p:nvSpPr>
          <p:cNvPr id="113" name="Google Shape;113;p1"/>
          <p:cNvSpPr/>
          <p:nvPr/>
        </p:nvSpPr>
        <p:spPr>
          <a:xfrm rot="5400000">
            <a:off x="-1464342" y="1395161"/>
            <a:ext cx="3994483" cy="1058779"/>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application&#10;&#10;Description automatically generated" id="114" name="Google Shape;114;p1"/>
          <p:cNvPicPr preferRelativeResize="0"/>
          <p:nvPr/>
        </p:nvPicPr>
        <p:blipFill rotWithShape="1">
          <a:blip r:embed="rId4">
            <a:alphaModFix/>
          </a:blip>
          <a:srcRect b="13001" l="0" r="0" t="69882"/>
          <a:stretch/>
        </p:blipFill>
        <p:spPr>
          <a:xfrm>
            <a:off x="-753979" y="6100011"/>
            <a:ext cx="4732422" cy="814431"/>
          </a:xfrm>
          <a:prstGeom prst="rect">
            <a:avLst/>
          </a:prstGeom>
          <a:noFill/>
          <a:ln>
            <a:noFill/>
          </a:ln>
        </p:spPr>
      </p:pic>
      <p:pic>
        <p:nvPicPr>
          <p:cNvPr id="115" name="Google Shape;115;p1"/>
          <p:cNvPicPr preferRelativeResize="0"/>
          <p:nvPr/>
        </p:nvPicPr>
        <p:blipFill rotWithShape="1">
          <a:blip r:embed="rId5">
            <a:alphaModFix/>
          </a:blip>
          <a:srcRect b="0" l="0" r="0" t="0"/>
          <a:stretch/>
        </p:blipFill>
        <p:spPr>
          <a:xfrm>
            <a:off x="0" y="5710912"/>
            <a:ext cx="2855401" cy="532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f293e0c835_0_413"/>
          <p:cNvSpPr/>
          <p:nvPr/>
        </p:nvSpPr>
        <p:spPr>
          <a:xfrm rot="10800000">
            <a:off x="10522195" y="2427"/>
            <a:ext cx="1668300" cy="4122900"/>
          </a:xfrm>
          <a:prstGeom prst="rtTriangle">
            <a:avLst/>
          </a:prstGeom>
          <a:solidFill>
            <a:srgbClr val="FFCE34"/>
          </a:solidFill>
          <a:ln cap="flat" cmpd="sng" w="12700">
            <a:solidFill>
              <a:srgbClr val="FFCE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E34"/>
              </a:solidFill>
              <a:latin typeface="Calibri"/>
              <a:ea typeface="Calibri"/>
              <a:cs typeface="Calibri"/>
              <a:sym typeface="Calibri"/>
            </a:endParaRPr>
          </a:p>
        </p:txBody>
      </p:sp>
      <p:sp>
        <p:nvSpPr>
          <p:cNvPr id="216" name="Google Shape;216;gf293e0c835_0_413"/>
          <p:cNvSpPr/>
          <p:nvPr/>
        </p:nvSpPr>
        <p:spPr>
          <a:xfrm rot="5400000">
            <a:off x="-1464311" y="1395209"/>
            <a:ext cx="3994500" cy="10587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7" name="Google Shape;217;gf293e0c835_0_413"/>
          <p:cNvSpPr txBox="1"/>
          <p:nvPr/>
        </p:nvSpPr>
        <p:spPr>
          <a:xfrm>
            <a:off x="990475" y="576725"/>
            <a:ext cx="11145900" cy="711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3800">
                <a:solidFill>
                  <a:srgbClr val="8F4899"/>
                </a:solidFill>
              </a:rPr>
              <a:t>NOT ANOTHER ADAM SANDLER MOVIE...</a:t>
            </a:r>
            <a:endParaRPr sz="1200">
              <a:solidFill>
                <a:srgbClr val="8F4899"/>
              </a:solidFill>
            </a:endParaRPr>
          </a:p>
        </p:txBody>
      </p:sp>
      <p:pic>
        <p:nvPicPr>
          <p:cNvPr descr="A group of people posing for the camera&#10;&#10;Description automatically generated" id="218" name="Google Shape;218;gf293e0c835_0_413"/>
          <p:cNvPicPr preferRelativeResize="0"/>
          <p:nvPr/>
        </p:nvPicPr>
        <p:blipFill rotWithShape="1">
          <a:blip r:embed="rId3">
            <a:alphaModFix/>
          </a:blip>
          <a:srcRect b="6604" l="0" r="0" t="5921"/>
          <a:stretch/>
        </p:blipFill>
        <p:spPr>
          <a:xfrm>
            <a:off x="737226" y="1529575"/>
            <a:ext cx="10260149" cy="44874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f293e0c835_0_431"/>
          <p:cNvSpPr/>
          <p:nvPr/>
        </p:nvSpPr>
        <p:spPr>
          <a:xfrm rot="10800000">
            <a:off x="10522195" y="2427"/>
            <a:ext cx="1668300" cy="4122900"/>
          </a:xfrm>
          <a:prstGeom prst="rtTriangle">
            <a:avLst/>
          </a:prstGeom>
          <a:solidFill>
            <a:srgbClr val="FFCE34"/>
          </a:solidFill>
          <a:ln cap="flat" cmpd="sng" w="12700">
            <a:solidFill>
              <a:srgbClr val="FFCE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E34"/>
              </a:solidFill>
              <a:latin typeface="Calibri"/>
              <a:ea typeface="Calibri"/>
              <a:cs typeface="Calibri"/>
              <a:sym typeface="Calibri"/>
            </a:endParaRPr>
          </a:p>
        </p:txBody>
      </p:sp>
      <p:sp>
        <p:nvSpPr>
          <p:cNvPr id="224" name="Google Shape;224;gf293e0c835_0_431"/>
          <p:cNvSpPr/>
          <p:nvPr/>
        </p:nvSpPr>
        <p:spPr>
          <a:xfrm rot="5400000">
            <a:off x="-1464311" y="1395209"/>
            <a:ext cx="3994500" cy="10587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group of people sitting around a bag of luggage&#10;&#10;Description automatically generated" id="225" name="Google Shape;225;gf293e0c835_0_431"/>
          <p:cNvPicPr preferRelativeResize="0"/>
          <p:nvPr/>
        </p:nvPicPr>
        <p:blipFill rotWithShape="1">
          <a:blip r:embed="rId3">
            <a:alphaModFix/>
          </a:blip>
          <a:srcRect b="618" l="0" r="16694" t="8472"/>
          <a:stretch/>
        </p:blipFill>
        <p:spPr>
          <a:xfrm>
            <a:off x="3521988" y="10"/>
            <a:ext cx="8668513" cy="6857990"/>
          </a:xfrm>
          <a:prstGeom prst="rect">
            <a:avLst/>
          </a:prstGeom>
          <a:noFill/>
          <a:ln>
            <a:noFill/>
          </a:ln>
        </p:spPr>
      </p:pic>
      <p:sp>
        <p:nvSpPr>
          <p:cNvPr id="226" name="Google Shape;226;gf293e0c835_0_431"/>
          <p:cNvSpPr txBox="1"/>
          <p:nvPr/>
        </p:nvSpPr>
        <p:spPr>
          <a:xfrm>
            <a:off x="315375" y="2166900"/>
            <a:ext cx="3000000" cy="252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800">
                <a:solidFill>
                  <a:srgbClr val="8F4899"/>
                </a:solidFill>
              </a:rPr>
              <a:t>WHAT ARE YOUR MEMBERS THINKING?</a:t>
            </a:r>
            <a:endParaRPr>
              <a:solidFill>
                <a:srgbClr val="8F489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f293e0c835_0_461"/>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232" name="Google Shape;232;gf293e0c835_0_461"/>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descr="A group of people sitting on a bench&#10;&#10;Description automatically generated" id="233" name="Google Shape;233;gf293e0c835_0_461"/>
          <p:cNvPicPr preferRelativeResize="0"/>
          <p:nvPr/>
        </p:nvPicPr>
        <p:blipFill rotWithShape="1">
          <a:blip r:embed="rId3">
            <a:alphaModFix/>
          </a:blip>
          <a:srcRect b="19078" l="0" r="0" t="3336"/>
          <a:stretch/>
        </p:blipFill>
        <p:spPr>
          <a:xfrm>
            <a:off x="20" y="10"/>
            <a:ext cx="12191981" cy="68579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f293e0c835_0_442"/>
          <p:cNvSpPr/>
          <p:nvPr/>
        </p:nvSpPr>
        <p:spPr>
          <a:xfrm rot="5400000">
            <a:off x="-1464311" y="1395209"/>
            <a:ext cx="3994500" cy="10587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9" name="Google Shape;239;gf293e0c835_0_442"/>
          <p:cNvSpPr txBox="1"/>
          <p:nvPr/>
        </p:nvSpPr>
        <p:spPr>
          <a:xfrm>
            <a:off x="927775" y="338525"/>
            <a:ext cx="11722500" cy="8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300">
                <a:solidFill>
                  <a:srgbClr val="8F4899"/>
                </a:solidFill>
              </a:rPr>
              <a:t>WHAT IS YOUR DATA TELLING YOU?</a:t>
            </a:r>
            <a:endParaRPr sz="1200">
              <a:solidFill>
                <a:srgbClr val="8F4899"/>
              </a:solidFill>
            </a:endParaRPr>
          </a:p>
        </p:txBody>
      </p:sp>
      <p:pic>
        <p:nvPicPr>
          <p:cNvPr descr="Chart, bubble chart&#10;&#10;Description automatically generated" id="240" name="Google Shape;240;gf293e0c835_0_442"/>
          <p:cNvPicPr preferRelativeResize="0"/>
          <p:nvPr/>
        </p:nvPicPr>
        <p:blipFill rotWithShape="1">
          <a:blip r:embed="rId3">
            <a:alphaModFix/>
          </a:blip>
          <a:srcRect b="0" l="0" r="0" t="0"/>
          <a:stretch/>
        </p:blipFill>
        <p:spPr>
          <a:xfrm>
            <a:off x="712911" y="1695171"/>
            <a:ext cx="4793395" cy="4557155"/>
          </a:xfrm>
          <a:prstGeom prst="rect">
            <a:avLst/>
          </a:prstGeom>
          <a:noFill/>
          <a:ln>
            <a:noFill/>
          </a:ln>
        </p:spPr>
      </p:pic>
      <p:pic>
        <p:nvPicPr>
          <p:cNvPr id="241" name="Google Shape;241;gf293e0c835_0_442"/>
          <p:cNvPicPr preferRelativeResize="0"/>
          <p:nvPr/>
        </p:nvPicPr>
        <p:blipFill rotWithShape="1">
          <a:blip r:embed="rId4">
            <a:alphaModFix/>
          </a:blip>
          <a:srcRect b="0" l="0" r="0" t="0"/>
          <a:stretch/>
        </p:blipFill>
        <p:spPr>
          <a:xfrm>
            <a:off x="5829590" y="1695183"/>
            <a:ext cx="6099109" cy="4909783"/>
          </a:xfrm>
          <a:prstGeom prst="rect">
            <a:avLst/>
          </a:prstGeom>
          <a:noFill/>
          <a:ln>
            <a:noFill/>
          </a:ln>
        </p:spPr>
      </p:pic>
      <p:pic>
        <p:nvPicPr>
          <p:cNvPr id="242" name="Google Shape;242;gf293e0c835_0_442"/>
          <p:cNvPicPr preferRelativeResize="0"/>
          <p:nvPr/>
        </p:nvPicPr>
        <p:blipFill rotWithShape="1">
          <a:blip r:embed="rId5">
            <a:alphaModFix/>
          </a:blip>
          <a:srcRect b="0" l="0" r="0" t="0"/>
          <a:stretch/>
        </p:blipFill>
        <p:spPr>
          <a:xfrm>
            <a:off x="0" y="6325237"/>
            <a:ext cx="2855401" cy="532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Tostitos Fajita Scoops | theimpulsivebuy | Flickr" id="247" name="Google Shape;247;gf293e0c835_0_450"/>
          <p:cNvPicPr preferRelativeResize="0"/>
          <p:nvPr/>
        </p:nvPicPr>
        <p:blipFill rotWithShape="1">
          <a:blip r:embed="rId3">
            <a:alphaModFix/>
          </a:blip>
          <a:srcRect b="0" l="0" r="0" t="0"/>
          <a:stretch/>
        </p:blipFill>
        <p:spPr>
          <a:xfrm>
            <a:off x="10340535" y="3043737"/>
            <a:ext cx="925584" cy="1319209"/>
          </a:xfrm>
          <a:prstGeom prst="rect">
            <a:avLst/>
          </a:prstGeom>
          <a:noFill/>
          <a:ln>
            <a:noFill/>
          </a:ln>
        </p:spPr>
      </p:pic>
      <p:pic>
        <p:nvPicPr>
          <p:cNvPr descr="Russet Potatoes, 20 lb bag - Walmart.com - Walmart.com" id="248" name="Google Shape;248;gf293e0c835_0_450"/>
          <p:cNvPicPr preferRelativeResize="0"/>
          <p:nvPr/>
        </p:nvPicPr>
        <p:blipFill rotWithShape="1">
          <a:blip r:embed="rId4">
            <a:alphaModFix/>
          </a:blip>
          <a:srcRect b="0" l="0" r="0" t="0"/>
          <a:stretch/>
        </p:blipFill>
        <p:spPr>
          <a:xfrm rot="-1108155">
            <a:off x="6565070" y="1151789"/>
            <a:ext cx="1545522" cy="1545522"/>
          </a:xfrm>
          <a:prstGeom prst="rect">
            <a:avLst/>
          </a:prstGeom>
          <a:noFill/>
          <a:ln>
            <a:noFill/>
          </a:ln>
        </p:spPr>
      </p:pic>
      <p:sp>
        <p:nvSpPr>
          <p:cNvPr id="249" name="Google Shape;249;gf293e0c835_0_450"/>
          <p:cNvSpPr/>
          <p:nvPr/>
        </p:nvSpPr>
        <p:spPr>
          <a:xfrm rot="5400000">
            <a:off x="-1464311" y="1395209"/>
            <a:ext cx="3994500" cy="10587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0" name="Google Shape;250;gf293e0c835_0_450"/>
          <p:cNvSpPr txBox="1"/>
          <p:nvPr/>
        </p:nvSpPr>
        <p:spPr>
          <a:xfrm>
            <a:off x="0" y="0"/>
            <a:ext cx="12192000" cy="1431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4500">
                <a:solidFill>
                  <a:srgbClr val="8F4899"/>
                </a:solidFill>
              </a:rPr>
              <a:t>MARKET BASKET </a:t>
            </a:r>
            <a:endParaRPr b="1" sz="4500">
              <a:solidFill>
                <a:srgbClr val="8F4899"/>
              </a:solidFill>
            </a:endParaRPr>
          </a:p>
          <a:p>
            <a:pPr indent="0" lvl="0" marL="0" rtl="0" algn="ctr">
              <a:lnSpc>
                <a:spcPct val="90000"/>
              </a:lnSpc>
              <a:spcBef>
                <a:spcPts val="0"/>
              </a:spcBef>
              <a:spcAft>
                <a:spcPts val="0"/>
              </a:spcAft>
              <a:buNone/>
            </a:pPr>
            <a:r>
              <a:rPr b="1" lang="en-US" sz="4500">
                <a:solidFill>
                  <a:srgbClr val="8F4899"/>
                </a:solidFill>
              </a:rPr>
              <a:t>ANALYSIS</a:t>
            </a:r>
            <a:endParaRPr>
              <a:solidFill>
                <a:srgbClr val="8F4899"/>
              </a:solidFill>
            </a:endParaRPr>
          </a:p>
        </p:txBody>
      </p:sp>
      <p:pic>
        <p:nvPicPr>
          <p:cNvPr id="251" name="Google Shape;251;gf293e0c835_0_450"/>
          <p:cNvPicPr preferRelativeResize="0"/>
          <p:nvPr/>
        </p:nvPicPr>
        <p:blipFill rotWithShape="1">
          <a:blip r:embed="rId5">
            <a:alphaModFix/>
          </a:blip>
          <a:srcRect b="0" l="0" r="0" t="0"/>
          <a:stretch/>
        </p:blipFill>
        <p:spPr>
          <a:xfrm>
            <a:off x="896612" y="1703989"/>
            <a:ext cx="3012838" cy="3012838"/>
          </a:xfrm>
          <a:prstGeom prst="rect">
            <a:avLst/>
          </a:prstGeom>
          <a:noFill/>
          <a:ln>
            <a:noFill/>
          </a:ln>
        </p:spPr>
      </p:pic>
      <p:pic>
        <p:nvPicPr>
          <p:cNvPr descr="(6 Bottles) Master of Mixes Margarita Mixer, 1 L" id="252" name="Google Shape;252;gf293e0c835_0_450"/>
          <p:cNvPicPr preferRelativeResize="0"/>
          <p:nvPr/>
        </p:nvPicPr>
        <p:blipFill rotWithShape="1">
          <a:blip r:embed="rId6">
            <a:alphaModFix/>
          </a:blip>
          <a:srcRect b="0" l="0" r="0" t="0"/>
          <a:stretch/>
        </p:blipFill>
        <p:spPr>
          <a:xfrm>
            <a:off x="8113681" y="944310"/>
            <a:ext cx="1482192" cy="1482192"/>
          </a:xfrm>
          <a:prstGeom prst="rect">
            <a:avLst/>
          </a:prstGeom>
          <a:noFill/>
          <a:ln>
            <a:noFill/>
          </a:ln>
        </p:spPr>
      </p:pic>
      <p:pic>
        <p:nvPicPr>
          <p:cNvPr descr="15.5 oz Chunky Salsa" id="253" name="Google Shape;253;gf293e0c835_0_450"/>
          <p:cNvPicPr preferRelativeResize="0"/>
          <p:nvPr/>
        </p:nvPicPr>
        <p:blipFill rotWithShape="1">
          <a:blip r:embed="rId7">
            <a:alphaModFix/>
          </a:blip>
          <a:srcRect b="0" l="0" r="0" t="0"/>
          <a:stretch/>
        </p:blipFill>
        <p:spPr>
          <a:xfrm>
            <a:off x="10340513" y="996941"/>
            <a:ext cx="1376924" cy="1376923"/>
          </a:xfrm>
          <a:prstGeom prst="rect">
            <a:avLst/>
          </a:prstGeom>
          <a:noFill/>
          <a:ln>
            <a:noFill/>
          </a:ln>
        </p:spPr>
      </p:pic>
      <p:pic>
        <p:nvPicPr>
          <p:cNvPr descr="Tuscan Dairy Farms Dairy Pure Whole Milk, Plastic Bottle" id="254" name="Google Shape;254;gf293e0c835_0_450"/>
          <p:cNvPicPr preferRelativeResize="0"/>
          <p:nvPr/>
        </p:nvPicPr>
        <p:blipFill rotWithShape="1">
          <a:blip r:embed="rId8">
            <a:alphaModFix/>
          </a:blip>
          <a:srcRect b="0" l="0" r="0" t="0"/>
          <a:stretch/>
        </p:blipFill>
        <p:spPr>
          <a:xfrm>
            <a:off x="6121887" y="2852881"/>
            <a:ext cx="1152240" cy="1152240"/>
          </a:xfrm>
          <a:prstGeom prst="rect">
            <a:avLst/>
          </a:prstGeom>
          <a:noFill/>
          <a:ln>
            <a:noFill/>
          </a:ln>
        </p:spPr>
      </p:pic>
      <p:pic>
        <p:nvPicPr>
          <p:cNvPr id="255" name="Google Shape;255;gf293e0c835_0_450"/>
          <p:cNvPicPr preferRelativeResize="0"/>
          <p:nvPr/>
        </p:nvPicPr>
        <p:blipFill rotWithShape="1">
          <a:blip r:embed="rId9">
            <a:alphaModFix/>
          </a:blip>
          <a:srcRect b="0" l="0" r="0" t="0"/>
          <a:stretch/>
        </p:blipFill>
        <p:spPr>
          <a:xfrm>
            <a:off x="8104896" y="3181646"/>
            <a:ext cx="1234946" cy="806145"/>
          </a:xfrm>
          <a:prstGeom prst="rect">
            <a:avLst/>
          </a:prstGeom>
          <a:noFill/>
          <a:ln>
            <a:noFill/>
          </a:ln>
        </p:spPr>
      </p:pic>
      <p:pic>
        <p:nvPicPr>
          <p:cNvPr id="256" name="Google Shape;256;gf293e0c835_0_450"/>
          <p:cNvPicPr preferRelativeResize="0"/>
          <p:nvPr/>
        </p:nvPicPr>
        <p:blipFill rotWithShape="1">
          <a:blip r:embed="rId10">
            <a:alphaModFix/>
          </a:blip>
          <a:srcRect b="0" l="0" r="0" t="0"/>
          <a:stretch/>
        </p:blipFill>
        <p:spPr>
          <a:xfrm>
            <a:off x="4776252" y="4971536"/>
            <a:ext cx="1553254" cy="1165346"/>
          </a:xfrm>
          <a:prstGeom prst="rect">
            <a:avLst/>
          </a:prstGeom>
          <a:noFill/>
          <a:ln>
            <a:noFill/>
          </a:ln>
        </p:spPr>
      </p:pic>
      <p:pic>
        <p:nvPicPr>
          <p:cNvPr id="257" name="Google Shape;257;gf293e0c835_0_450"/>
          <p:cNvPicPr preferRelativeResize="0"/>
          <p:nvPr/>
        </p:nvPicPr>
        <p:blipFill rotWithShape="1">
          <a:blip r:embed="rId11">
            <a:alphaModFix/>
          </a:blip>
          <a:srcRect b="0" l="0" r="0" t="0"/>
          <a:stretch/>
        </p:blipFill>
        <p:spPr>
          <a:xfrm>
            <a:off x="7915909" y="4971536"/>
            <a:ext cx="1770085" cy="941685"/>
          </a:xfrm>
          <a:prstGeom prst="rect">
            <a:avLst/>
          </a:prstGeom>
          <a:noFill/>
          <a:ln>
            <a:noFill/>
          </a:ln>
        </p:spPr>
      </p:pic>
      <p:sp>
        <p:nvSpPr>
          <p:cNvPr id="258" name="Google Shape;258;gf293e0c835_0_450"/>
          <p:cNvSpPr/>
          <p:nvPr/>
        </p:nvSpPr>
        <p:spPr>
          <a:xfrm rot="-5400000">
            <a:off x="8736325" y="3420475"/>
            <a:ext cx="4149600" cy="27756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ogo&#10;&#10;Description automatically generated" id="259" name="Google Shape;259;gf293e0c835_0_450"/>
          <p:cNvPicPr preferRelativeResize="0"/>
          <p:nvPr/>
        </p:nvPicPr>
        <p:blipFill rotWithShape="1">
          <a:blip r:embed="rId12">
            <a:alphaModFix/>
          </a:blip>
          <a:srcRect b="0" l="0" r="0" t="0"/>
          <a:stretch/>
        </p:blipFill>
        <p:spPr>
          <a:xfrm>
            <a:off x="10018294" y="4752473"/>
            <a:ext cx="2326107" cy="2326107"/>
          </a:xfrm>
          <a:prstGeom prst="rect">
            <a:avLst/>
          </a:prstGeom>
          <a:noFill/>
          <a:ln>
            <a:noFill/>
          </a:ln>
        </p:spPr>
      </p:pic>
      <p:pic>
        <p:nvPicPr>
          <p:cNvPr id="260" name="Google Shape;260;gf293e0c835_0_450"/>
          <p:cNvPicPr preferRelativeResize="0"/>
          <p:nvPr/>
        </p:nvPicPr>
        <p:blipFill rotWithShape="1">
          <a:blip r:embed="rId13">
            <a:alphaModFix/>
          </a:blip>
          <a:srcRect b="0" l="0" r="0" t="0"/>
          <a:stretch/>
        </p:blipFill>
        <p:spPr>
          <a:xfrm>
            <a:off x="0" y="6325237"/>
            <a:ext cx="2855401" cy="532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Russet Potatoes, 20 lb bag - Walmart.com - Walmart.com" id="266" name="Google Shape;266;gf293e0c835_0_482"/>
          <p:cNvPicPr preferRelativeResize="0"/>
          <p:nvPr/>
        </p:nvPicPr>
        <p:blipFill rotWithShape="1">
          <a:blip r:embed="rId3">
            <a:alphaModFix/>
          </a:blip>
          <a:srcRect b="0" l="0" r="0" t="0"/>
          <a:stretch/>
        </p:blipFill>
        <p:spPr>
          <a:xfrm rot="-1108155">
            <a:off x="6658945" y="473876"/>
            <a:ext cx="1545522" cy="1545522"/>
          </a:xfrm>
          <a:prstGeom prst="rect">
            <a:avLst/>
          </a:prstGeom>
          <a:noFill/>
          <a:ln>
            <a:noFill/>
          </a:ln>
        </p:spPr>
      </p:pic>
      <p:pic>
        <p:nvPicPr>
          <p:cNvPr descr="Tostitos Fajita Scoops | theimpulsivebuy | Flickr" id="267" name="Google Shape;267;gf293e0c835_0_482"/>
          <p:cNvPicPr preferRelativeResize="0"/>
          <p:nvPr/>
        </p:nvPicPr>
        <p:blipFill rotWithShape="1">
          <a:blip r:embed="rId4">
            <a:alphaModFix/>
          </a:blip>
          <a:srcRect b="0" l="0" r="0" t="0"/>
          <a:stretch/>
        </p:blipFill>
        <p:spPr>
          <a:xfrm>
            <a:off x="10168435" y="2905262"/>
            <a:ext cx="925584" cy="1319209"/>
          </a:xfrm>
          <a:prstGeom prst="rect">
            <a:avLst/>
          </a:prstGeom>
          <a:noFill/>
          <a:ln>
            <a:noFill/>
          </a:ln>
        </p:spPr>
      </p:pic>
      <p:pic>
        <p:nvPicPr>
          <p:cNvPr descr="15.5 oz Chunky Salsa" id="268" name="Google Shape;268;gf293e0c835_0_482"/>
          <p:cNvPicPr preferRelativeResize="0"/>
          <p:nvPr/>
        </p:nvPicPr>
        <p:blipFill rotWithShape="1">
          <a:blip r:embed="rId5">
            <a:alphaModFix/>
          </a:blip>
          <a:srcRect b="0" l="0" r="0" t="0"/>
          <a:stretch/>
        </p:blipFill>
        <p:spPr>
          <a:xfrm>
            <a:off x="10365588" y="881153"/>
            <a:ext cx="1376924" cy="1376923"/>
          </a:xfrm>
          <a:prstGeom prst="rect">
            <a:avLst/>
          </a:prstGeom>
          <a:noFill/>
          <a:ln>
            <a:noFill/>
          </a:ln>
        </p:spPr>
      </p:pic>
      <p:pic>
        <p:nvPicPr>
          <p:cNvPr descr="(6 Bottles) Master of Mixes Margarita Mixer, 1 L" id="269" name="Google Shape;269;gf293e0c835_0_482"/>
          <p:cNvPicPr preferRelativeResize="0"/>
          <p:nvPr/>
        </p:nvPicPr>
        <p:blipFill rotWithShape="1">
          <a:blip r:embed="rId6">
            <a:alphaModFix/>
          </a:blip>
          <a:srcRect b="0" l="0" r="0" t="0"/>
          <a:stretch/>
        </p:blipFill>
        <p:spPr>
          <a:xfrm>
            <a:off x="8514881" y="915035"/>
            <a:ext cx="1482192" cy="1482192"/>
          </a:xfrm>
          <a:prstGeom prst="rect">
            <a:avLst/>
          </a:prstGeom>
          <a:noFill/>
          <a:ln>
            <a:noFill/>
          </a:ln>
        </p:spPr>
      </p:pic>
      <p:pic>
        <p:nvPicPr>
          <p:cNvPr descr="Tuscan Dairy Farms Dairy Pure Whole Milk, Plastic Bottle" id="270" name="Google Shape;270;gf293e0c835_0_482"/>
          <p:cNvPicPr preferRelativeResize="0"/>
          <p:nvPr/>
        </p:nvPicPr>
        <p:blipFill rotWithShape="1">
          <a:blip r:embed="rId7">
            <a:alphaModFix/>
          </a:blip>
          <a:srcRect b="0" l="0" r="0" t="0"/>
          <a:stretch/>
        </p:blipFill>
        <p:spPr>
          <a:xfrm>
            <a:off x="6360087" y="2634506"/>
            <a:ext cx="1152240" cy="1152240"/>
          </a:xfrm>
          <a:prstGeom prst="rect">
            <a:avLst/>
          </a:prstGeom>
          <a:noFill/>
          <a:ln>
            <a:noFill/>
          </a:ln>
        </p:spPr>
      </p:pic>
      <p:pic>
        <p:nvPicPr>
          <p:cNvPr id="271" name="Google Shape;271;gf293e0c835_0_482"/>
          <p:cNvPicPr preferRelativeResize="0"/>
          <p:nvPr/>
        </p:nvPicPr>
        <p:blipFill rotWithShape="1">
          <a:blip r:embed="rId8">
            <a:alphaModFix/>
          </a:blip>
          <a:srcRect b="0" l="0" r="0" t="0"/>
          <a:stretch/>
        </p:blipFill>
        <p:spPr>
          <a:xfrm>
            <a:off x="8104896" y="3181646"/>
            <a:ext cx="1234946" cy="806145"/>
          </a:xfrm>
          <a:prstGeom prst="rect">
            <a:avLst/>
          </a:prstGeom>
          <a:noFill/>
          <a:ln>
            <a:noFill/>
          </a:ln>
        </p:spPr>
      </p:pic>
      <p:pic>
        <p:nvPicPr>
          <p:cNvPr id="272" name="Google Shape;272;gf293e0c835_0_482"/>
          <p:cNvPicPr preferRelativeResize="0"/>
          <p:nvPr/>
        </p:nvPicPr>
        <p:blipFill rotWithShape="1">
          <a:blip r:embed="rId9">
            <a:alphaModFix/>
          </a:blip>
          <a:srcRect b="0" l="0" r="0" t="0"/>
          <a:stretch/>
        </p:blipFill>
        <p:spPr>
          <a:xfrm>
            <a:off x="4776252" y="4971536"/>
            <a:ext cx="1553254" cy="1165346"/>
          </a:xfrm>
          <a:prstGeom prst="rect">
            <a:avLst/>
          </a:prstGeom>
          <a:noFill/>
          <a:ln>
            <a:noFill/>
          </a:ln>
        </p:spPr>
      </p:pic>
      <p:pic>
        <p:nvPicPr>
          <p:cNvPr id="273" name="Google Shape;273;gf293e0c835_0_482"/>
          <p:cNvPicPr preferRelativeResize="0"/>
          <p:nvPr/>
        </p:nvPicPr>
        <p:blipFill rotWithShape="1">
          <a:blip r:embed="rId10">
            <a:alphaModFix/>
          </a:blip>
          <a:srcRect b="0" l="0" r="0" t="0"/>
          <a:stretch/>
        </p:blipFill>
        <p:spPr>
          <a:xfrm>
            <a:off x="1548637" y="2058439"/>
            <a:ext cx="3012838" cy="3012838"/>
          </a:xfrm>
          <a:prstGeom prst="rect">
            <a:avLst/>
          </a:prstGeom>
          <a:noFill/>
          <a:ln>
            <a:noFill/>
          </a:ln>
        </p:spPr>
      </p:pic>
      <p:sp>
        <p:nvSpPr>
          <p:cNvPr id="274" name="Google Shape;274;gf293e0c835_0_482"/>
          <p:cNvSpPr/>
          <p:nvPr/>
        </p:nvSpPr>
        <p:spPr>
          <a:xfrm>
            <a:off x="6440781" y="377067"/>
            <a:ext cx="1674900" cy="1674900"/>
          </a:xfrm>
          <a:prstGeom prst="ellipse">
            <a:avLst/>
          </a:prstGeom>
          <a:noFill/>
          <a:ln cap="flat"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5" name="Google Shape;275;gf293e0c835_0_482"/>
          <p:cNvSpPr/>
          <p:nvPr/>
        </p:nvSpPr>
        <p:spPr>
          <a:xfrm>
            <a:off x="10216667" y="749601"/>
            <a:ext cx="1674900" cy="1674900"/>
          </a:xfrm>
          <a:prstGeom prst="ellipse">
            <a:avLst/>
          </a:prstGeom>
          <a:noFill/>
          <a:ln cap="flat"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6" name="Google Shape;276;gf293e0c835_0_482"/>
          <p:cNvSpPr/>
          <p:nvPr/>
        </p:nvSpPr>
        <p:spPr>
          <a:xfrm>
            <a:off x="7884986" y="2807041"/>
            <a:ext cx="1674900" cy="1674900"/>
          </a:xfrm>
          <a:prstGeom prst="ellipse">
            <a:avLst/>
          </a:prstGeom>
          <a:noFill/>
          <a:ln cap="flat"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7" name="Google Shape;277;gf293e0c835_0_482"/>
          <p:cNvSpPr/>
          <p:nvPr/>
        </p:nvSpPr>
        <p:spPr>
          <a:xfrm>
            <a:off x="6096000" y="2382965"/>
            <a:ext cx="1674900" cy="1674900"/>
          </a:xfrm>
          <a:prstGeom prst="ellipse">
            <a:avLst/>
          </a:prstGeom>
          <a:noFill/>
          <a:ln cap="flat"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8" name="Google Shape;278;gf293e0c835_0_482"/>
          <p:cNvSpPr/>
          <p:nvPr/>
        </p:nvSpPr>
        <p:spPr>
          <a:xfrm>
            <a:off x="7864018" y="4642309"/>
            <a:ext cx="1674900" cy="1674900"/>
          </a:xfrm>
          <a:prstGeom prst="ellipse">
            <a:avLst/>
          </a:prstGeom>
          <a:noFill/>
          <a:ln cap="flat"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9" name="Google Shape;279;gf293e0c835_0_482"/>
          <p:cNvSpPr/>
          <p:nvPr/>
        </p:nvSpPr>
        <p:spPr>
          <a:xfrm>
            <a:off x="4654741" y="4716826"/>
            <a:ext cx="1674900" cy="1674900"/>
          </a:xfrm>
          <a:prstGeom prst="ellipse">
            <a:avLst/>
          </a:prstGeom>
          <a:noFill/>
          <a:ln cap="flat"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0" name="Google Shape;280;gf293e0c835_0_482"/>
          <p:cNvSpPr/>
          <p:nvPr/>
        </p:nvSpPr>
        <p:spPr>
          <a:xfrm>
            <a:off x="8379616" y="834426"/>
            <a:ext cx="1674900" cy="1674900"/>
          </a:xfrm>
          <a:prstGeom prst="ellipse">
            <a:avLst/>
          </a:prstGeom>
          <a:noFill/>
          <a:ln cap="flat"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1" name="Google Shape;281;gf293e0c835_0_482"/>
          <p:cNvSpPr/>
          <p:nvPr/>
        </p:nvSpPr>
        <p:spPr>
          <a:xfrm>
            <a:off x="9793844" y="2727484"/>
            <a:ext cx="1674900" cy="1674900"/>
          </a:xfrm>
          <a:prstGeom prst="ellipse">
            <a:avLst/>
          </a:prstGeom>
          <a:noFill/>
          <a:ln cap="flat"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82" name="Google Shape;282;gf293e0c835_0_482"/>
          <p:cNvCxnSpPr>
            <a:stCxn id="280" idx="5"/>
            <a:endCxn id="281" idx="0"/>
          </p:cNvCxnSpPr>
          <p:nvPr/>
        </p:nvCxnSpPr>
        <p:spPr>
          <a:xfrm>
            <a:off x="9809232" y="2264043"/>
            <a:ext cx="822000" cy="463500"/>
          </a:xfrm>
          <a:prstGeom prst="straightConnector1">
            <a:avLst/>
          </a:prstGeom>
          <a:noFill/>
          <a:ln cap="flat" cmpd="sng" w="28575">
            <a:solidFill>
              <a:schemeClr val="accent4"/>
            </a:solidFill>
            <a:prstDash val="solid"/>
            <a:round/>
            <a:headEnd len="sm" w="sm" type="none"/>
            <a:tailEnd len="sm" w="sm" type="none"/>
          </a:ln>
        </p:spPr>
      </p:cxnSp>
      <p:cxnSp>
        <p:nvCxnSpPr>
          <p:cNvPr id="283" name="Google Shape;283;gf293e0c835_0_482"/>
          <p:cNvCxnSpPr>
            <a:stCxn id="275" idx="2"/>
            <a:endCxn id="280" idx="6"/>
          </p:cNvCxnSpPr>
          <p:nvPr/>
        </p:nvCxnSpPr>
        <p:spPr>
          <a:xfrm flipH="1">
            <a:off x="10054367" y="1587051"/>
            <a:ext cx="162300" cy="84900"/>
          </a:xfrm>
          <a:prstGeom prst="straightConnector1">
            <a:avLst/>
          </a:prstGeom>
          <a:noFill/>
          <a:ln cap="flat" cmpd="sng" w="28575">
            <a:solidFill>
              <a:schemeClr val="accent4"/>
            </a:solidFill>
            <a:prstDash val="solid"/>
            <a:round/>
            <a:headEnd len="sm" w="sm" type="none"/>
            <a:tailEnd len="sm" w="sm" type="none"/>
          </a:ln>
        </p:spPr>
      </p:cxnSp>
      <p:cxnSp>
        <p:nvCxnSpPr>
          <p:cNvPr id="284" name="Google Shape;284;gf293e0c835_0_482"/>
          <p:cNvCxnSpPr>
            <a:stCxn id="275" idx="4"/>
            <a:endCxn id="281" idx="0"/>
          </p:cNvCxnSpPr>
          <p:nvPr/>
        </p:nvCxnSpPr>
        <p:spPr>
          <a:xfrm flipH="1">
            <a:off x="10631417" y="2424501"/>
            <a:ext cx="422700" cy="303000"/>
          </a:xfrm>
          <a:prstGeom prst="straightConnector1">
            <a:avLst/>
          </a:prstGeom>
          <a:noFill/>
          <a:ln cap="flat" cmpd="sng" w="28575">
            <a:solidFill>
              <a:schemeClr val="accent4"/>
            </a:solidFill>
            <a:prstDash val="solid"/>
            <a:round/>
            <a:headEnd len="sm" w="sm" type="none"/>
            <a:tailEnd len="sm" w="sm" type="none"/>
          </a:ln>
        </p:spPr>
      </p:cxnSp>
      <p:pic>
        <p:nvPicPr>
          <p:cNvPr id="285" name="Google Shape;285;gf293e0c835_0_482"/>
          <p:cNvPicPr preferRelativeResize="0"/>
          <p:nvPr/>
        </p:nvPicPr>
        <p:blipFill rotWithShape="1">
          <a:blip r:embed="rId11">
            <a:alphaModFix/>
          </a:blip>
          <a:srcRect b="0" l="0" r="0" t="0"/>
          <a:stretch/>
        </p:blipFill>
        <p:spPr>
          <a:xfrm>
            <a:off x="7915909" y="4971536"/>
            <a:ext cx="1770085" cy="941685"/>
          </a:xfrm>
          <a:prstGeom prst="rect">
            <a:avLst/>
          </a:prstGeom>
          <a:noFill/>
          <a:ln>
            <a:noFill/>
          </a:ln>
        </p:spPr>
      </p:pic>
      <p:cxnSp>
        <p:nvCxnSpPr>
          <p:cNvPr id="286" name="Google Shape;286;gf293e0c835_0_482"/>
          <p:cNvCxnSpPr>
            <a:stCxn id="279" idx="7"/>
            <a:endCxn id="277" idx="3"/>
          </p:cNvCxnSpPr>
          <p:nvPr/>
        </p:nvCxnSpPr>
        <p:spPr>
          <a:xfrm flipH="1" rot="10800000">
            <a:off x="6084358" y="3812510"/>
            <a:ext cx="256800" cy="1149600"/>
          </a:xfrm>
          <a:prstGeom prst="straightConnector1">
            <a:avLst/>
          </a:prstGeom>
          <a:noFill/>
          <a:ln cap="flat" cmpd="sng" w="28575">
            <a:solidFill>
              <a:schemeClr val="accent4"/>
            </a:solidFill>
            <a:prstDash val="solid"/>
            <a:round/>
            <a:headEnd len="sm" w="sm" type="none"/>
            <a:tailEnd len="sm" w="sm" type="none"/>
          </a:ln>
        </p:spPr>
      </p:cxnSp>
      <p:cxnSp>
        <p:nvCxnSpPr>
          <p:cNvPr id="287" name="Google Shape;287;gf293e0c835_0_482"/>
          <p:cNvCxnSpPr>
            <a:stCxn id="279" idx="6"/>
            <a:endCxn id="278" idx="2"/>
          </p:cNvCxnSpPr>
          <p:nvPr/>
        </p:nvCxnSpPr>
        <p:spPr>
          <a:xfrm flipH="1" rot="10800000">
            <a:off x="6329641" y="5479876"/>
            <a:ext cx="1534500" cy="74400"/>
          </a:xfrm>
          <a:prstGeom prst="straightConnector1">
            <a:avLst/>
          </a:prstGeom>
          <a:noFill/>
          <a:ln cap="flat" cmpd="sng" w="28575">
            <a:solidFill>
              <a:schemeClr val="accent4"/>
            </a:solidFill>
            <a:prstDash val="solid"/>
            <a:round/>
            <a:headEnd len="sm" w="sm" type="none"/>
            <a:tailEnd len="sm" w="sm" type="none"/>
          </a:ln>
        </p:spPr>
      </p:cxnSp>
      <p:cxnSp>
        <p:nvCxnSpPr>
          <p:cNvPr id="288" name="Google Shape;288;gf293e0c835_0_482"/>
          <p:cNvCxnSpPr>
            <a:stCxn id="278" idx="1"/>
            <a:endCxn id="277" idx="5"/>
          </p:cNvCxnSpPr>
          <p:nvPr/>
        </p:nvCxnSpPr>
        <p:spPr>
          <a:xfrm rot="10800000">
            <a:off x="7525501" y="3812692"/>
            <a:ext cx="583800" cy="1074900"/>
          </a:xfrm>
          <a:prstGeom prst="straightConnector1">
            <a:avLst/>
          </a:prstGeom>
          <a:noFill/>
          <a:ln cap="flat" cmpd="sng" w="28575">
            <a:solidFill>
              <a:schemeClr val="accent4"/>
            </a:solidFill>
            <a:prstDash val="solid"/>
            <a:round/>
            <a:headEnd len="sm" w="sm" type="none"/>
            <a:tailEnd len="sm" w="sm" type="none"/>
          </a:ln>
        </p:spPr>
      </p:cxnSp>
      <p:sp>
        <p:nvSpPr>
          <p:cNvPr id="289" name="Google Shape;289;gf293e0c835_0_482"/>
          <p:cNvSpPr txBox="1"/>
          <p:nvPr>
            <p:ph idx="4294967295" type="title"/>
          </p:nvPr>
        </p:nvSpPr>
        <p:spPr>
          <a:xfrm>
            <a:off x="685700" y="193650"/>
            <a:ext cx="5257200" cy="1325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SzPts val="4000"/>
              <a:buNone/>
            </a:pPr>
            <a:r>
              <a:rPr b="1" lang="en-US" sz="4500">
                <a:solidFill>
                  <a:srgbClr val="8F4899"/>
                </a:solidFill>
                <a:latin typeface="Arial"/>
                <a:ea typeface="Arial"/>
                <a:cs typeface="Arial"/>
                <a:sym typeface="Arial"/>
              </a:rPr>
              <a:t>MARKET BASKET </a:t>
            </a:r>
            <a:endParaRPr b="1" sz="4500">
              <a:solidFill>
                <a:srgbClr val="8F4899"/>
              </a:solidFill>
              <a:latin typeface="Arial"/>
              <a:ea typeface="Arial"/>
              <a:cs typeface="Arial"/>
              <a:sym typeface="Arial"/>
            </a:endParaRPr>
          </a:p>
          <a:p>
            <a:pPr indent="0" lvl="0" marL="0" rtl="0" algn="ctr">
              <a:spcBef>
                <a:spcPts val="0"/>
              </a:spcBef>
              <a:spcAft>
                <a:spcPts val="0"/>
              </a:spcAft>
              <a:buClr>
                <a:schemeClr val="dk1"/>
              </a:buClr>
              <a:buSzPts val="4000"/>
              <a:buFont typeface="Arial"/>
              <a:buNone/>
            </a:pPr>
            <a:r>
              <a:rPr b="1" lang="en-US" sz="4500">
                <a:solidFill>
                  <a:srgbClr val="8F4899"/>
                </a:solidFill>
                <a:latin typeface="Arial"/>
                <a:ea typeface="Arial"/>
                <a:cs typeface="Arial"/>
                <a:sym typeface="Arial"/>
              </a:rPr>
              <a:t>ANALYSIS</a:t>
            </a:r>
            <a:endParaRPr sz="4500">
              <a:solidFill>
                <a:srgbClr val="8F4899"/>
              </a:solidFill>
              <a:latin typeface="Arial"/>
              <a:ea typeface="Arial"/>
              <a:cs typeface="Arial"/>
              <a:sym typeface="Arial"/>
            </a:endParaRPr>
          </a:p>
        </p:txBody>
      </p:sp>
      <p:pic>
        <p:nvPicPr>
          <p:cNvPr id="290" name="Google Shape;290;gf293e0c835_0_482"/>
          <p:cNvPicPr preferRelativeResize="0"/>
          <p:nvPr/>
        </p:nvPicPr>
        <p:blipFill rotWithShape="1">
          <a:blip r:embed="rId12">
            <a:alphaModFix/>
          </a:blip>
          <a:srcRect b="0" l="0" r="0" t="0"/>
          <a:stretch/>
        </p:blipFill>
        <p:spPr>
          <a:xfrm>
            <a:off x="0" y="6325237"/>
            <a:ext cx="2855401" cy="532775"/>
          </a:xfrm>
          <a:prstGeom prst="rect">
            <a:avLst/>
          </a:prstGeom>
          <a:noFill/>
          <a:ln>
            <a:noFill/>
          </a:ln>
        </p:spPr>
      </p:pic>
      <p:sp>
        <p:nvSpPr>
          <p:cNvPr id="291" name="Google Shape;291;gf293e0c835_0_482"/>
          <p:cNvSpPr/>
          <p:nvPr/>
        </p:nvSpPr>
        <p:spPr>
          <a:xfrm rot="-5400000">
            <a:off x="8736325" y="3420475"/>
            <a:ext cx="4149600" cy="27756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ogo&#10;&#10;Description automatically generated" id="292" name="Google Shape;292;gf293e0c835_0_482"/>
          <p:cNvPicPr preferRelativeResize="0"/>
          <p:nvPr/>
        </p:nvPicPr>
        <p:blipFill rotWithShape="1">
          <a:blip r:embed="rId13">
            <a:alphaModFix/>
          </a:blip>
          <a:srcRect b="0" l="0" r="0" t="0"/>
          <a:stretch/>
        </p:blipFill>
        <p:spPr>
          <a:xfrm>
            <a:off x="10018294" y="4752473"/>
            <a:ext cx="2326107" cy="23261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f293e0c835_0_799"/>
          <p:cNvSpPr/>
          <p:nvPr/>
        </p:nvSpPr>
        <p:spPr>
          <a:xfrm rot="-5400000">
            <a:off x="8458343" y="3128210"/>
            <a:ext cx="4435500" cy="30321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ogo&#10;&#10;Description automatically generated" id="298" name="Google Shape;298;gf293e0c835_0_799"/>
          <p:cNvPicPr preferRelativeResize="0"/>
          <p:nvPr/>
        </p:nvPicPr>
        <p:blipFill rotWithShape="1">
          <a:blip r:embed="rId3">
            <a:alphaModFix/>
          </a:blip>
          <a:srcRect b="0" l="0" r="0" t="0"/>
          <a:stretch/>
        </p:blipFill>
        <p:spPr>
          <a:xfrm>
            <a:off x="10018294" y="4752473"/>
            <a:ext cx="2326107" cy="2326107"/>
          </a:xfrm>
          <a:prstGeom prst="rect">
            <a:avLst/>
          </a:prstGeom>
          <a:noFill/>
          <a:ln>
            <a:noFill/>
          </a:ln>
        </p:spPr>
      </p:pic>
      <p:sp>
        <p:nvSpPr>
          <p:cNvPr id="299" name="Google Shape;299;gf293e0c835_0_799"/>
          <p:cNvSpPr/>
          <p:nvPr/>
        </p:nvSpPr>
        <p:spPr>
          <a:xfrm rot="10800000">
            <a:off x="10522195" y="2427"/>
            <a:ext cx="1668300" cy="4122900"/>
          </a:xfrm>
          <a:prstGeom prst="rtTriangle">
            <a:avLst/>
          </a:prstGeom>
          <a:solidFill>
            <a:srgbClr val="FFCE34"/>
          </a:solidFill>
          <a:ln cap="flat" cmpd="sng" w="12700">
            <a:solidFill>
              <a:srgbClr val="FFCE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E34"/>
              </a:solidFill>
              <a:latin typeface="Calibri"/>
              <a:ea typeface="Calibri"/>
              <a:cs typeface="Calibri"/>
              <a:sym typeface="Calibri"/>
            </a:endParaRPr>
          </a:p>
        </p:txBody>
      </p:sp>
      <p:sp>
        <p:nvSpPr>
          <p:cNvPr id="300" name="Google Shape;300;gf293e0c835_0_799"/>
          <p:cNvSpPr/>
          <p:nvPr/>
        </p:nvSpPr>
        <p:spPr>
          <a:xfrm rot="5400000">
            <a:off x="-1464311" y="1395209"/>
            <a:ext cx="3994500" cy="10587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01" name="Google Shape;301;gf293e0c835_0_799"/>
          <p:cNvPicPr preferRelativeResize="0"/>
          <p:nvPr/>
        </p:nvPicPr>
        <p:blipFill rotWithShape="1">
          <a:blip r:embed="rId4">
            <a:alphaModFix/>
          </a:blip>
          <a:srcRect b="4932" l="7097" r="6977" t="6186"/>
          <a:stretch/>
        </p:blipFill>
        <p:spPr>
          <a:xfrm>
            <a:off x="2933197" y="1457962"/>
            <a:ext cx="6428700" cy="4842600"/>
          </a:xfrm>
          <a:prstGeom prst="roundRect">
            <a:avLst>
              <a:gd fmla="val 3876" name="adj"/>
            </a:avLst>
          </a:prstGeom>
          <a:noFill/>
          <a:ln cap="flat" cmpd="sng" w="9525">
            <a:solidFill>
              <a:srgbClr val="1CACA8"/>
            </a:solidFill>
            <a:prstDash val="solid"/>
            <a:round/>
            <a:headEnd len="sm" w="sm" type="none"/>
            <a:tailEnd len="sm" w="sm" type="none"/>
          </a:ln>
        </p:spPr>
      </p:pic>
      <p:sp>
        <p:nvSpPr>
          <p:cNvPr id="302" name="Google Shape;302;gf293e0c835_0_799"/>
          <p:cNvSpPr/>
          <p:nvPr/>
        </p:nvSpPr>
        <p:spPr>
          <a:xfrm>
            <a:off x="3007501" y="1593988"/>
            <a:ext cx="6177000" cy="4570500"/>
          </a:xfrm>
          <a:prstGeom prst="ellipse">
            <a:avLst/>
          </a:prstGeom>
          <a:noFill/>
          <a:ln cap="flat" cmpd="sng" w="38100">
            <a:solidFill>
              <a:srgbClr val="9326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3" name="Google Shape;303;gf293e0c835_0_799"/>
          <p:cNvSpPr/>
          <p:nvPr/>
        </p:nvSpPr>
        <p:spPr>
          <a:xfrm>
            <a:off x="3900126" y="2858775"/>
            <a:ext cx="4166100" cy="3244800"/>
          </a:xfrm>
          <a:prstGeom prst="ellipse">
            <a:avLst/>
          </a:prstGeom>
          <a:noFill/>
          <a:ln cap="flat" cmpd="sng" w="38100">
            <a:solidFill>
              <a:srgbClr val="9326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4" name="Google Shape;304;gf293e0c835_0_799"/>
          <p:cNvSpPr/>
          <p:nvPr/>
        </p:nvSpPr>
        <p:spPr>
          <a:xfrm>
            <a:off x="5119040" y="4149687"/>
            <a:ext cx="1953900" cy="1953900"/>
          </a:xfrm>
          <a:prstGeom prst="ellipse">
            <a:avLst/>
          </a:prstGeom>
          <a:noFill/>
          <a:ln cap="flat" cmpd="sng" w="38100">
            <a:solidFill>
              <a:srgbClr val="9326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305" name="Google Shape;305;gf293e0c835_0_799"/>
          <p:cNvSpPr txBox="1"/>
          <p:nvPr/>
        </p:nvSpPr>
        <p:spPr>
          <a:xfrm>
            <a:off x="-263275" y="164950"/>
            <a:ext cx="12192000" cy="808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4500">
                <a:solidFill>
                  <a:srgbClr val="8F4899"/>
                </a:solidFill>
              </a:rPr>
              <a:t>RECOMMENDING THE NEXT STEP</a:t>
            </a:r>
            <a:endParaRPr>
              <a:solidFill>
                <a:srgbClr val="8F4899"/>
              </a:solidFill>
            </a:endParaRPr>
          </a:p>
        </p:txBody>
      </p:sp>
      <p:pic>
        <p:nvPicPr>
          <p:cNvPr id="306" name="Google Shape;306;gf293e0c835_0_799"/>
          <p:cNvPicPr preferRelativeResize="0"/>
          <p:nvPr/>
        </p:nvPicPr>
        <p:blipFill rotWithShape="1">
          <a:blip r:embed="rId5">
            <a:alphaModFix/>
          </a:blip>
          <a:srcRect b="0" l="0" r="0" t="0"/>
          <a:stretch/>
        </p:blipFill>
        <p:spPr>
          <a:xfrm>
            <a:off x="0" y="6325237"/>
            <a:ext cx="2855401" cy="532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f293e0c835_0_836"/>
          <p:cNvSpPr/>
          <p:nvPr/>
        </p:nvSpPr>
        <p:spPr>
          <a:xfrm rot="-5400000">
            <a:off x="8458343" y="3128210"/>
            <a:ext cx="4435500" cy="30321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ogo&#10;&#10;Description automatically generated" id="312" name="Google Shape;312;gf293e0c835_0_836"/>
          <p:cNvPicPr preferRelativeResize="0"/>
          <p:nvPr/>
        </p:nvPicPr>
        <p:blipFill rotWithShape="1">
          <a:blip r:embed="rId3">
            <a:alphaModFix/>
          </a:blip>
          <a:srcRect b="0" l="0" r="0" t="0"/>
          <a:stretch/>
        </p:blipFill>
        <p:spPr>
          <a:xfrm>
            <a:off x="10018294" y="4752473"/>
            <a:ext cx="2326107" cy="2326107"/>
          </a:xfrm>
          <a:prstGeom prst="rect">
            <a:avLst/>
          </a:prstGeom>
          <a:noFill/>
          <a:ln>
            <a:noFill/>
          </a:ln>
        </p:spPr>
      </p:pic>
      <p:sp>
        <p:nvSpPr>
          <p:cNvPr id="313" name="Google Shape;313;gf293e0c835_0_836"/>
          <p:cNvSpPr/>
          <p:nvPr/>
        </p:nvSpPr>
        <p:spPr>
          <a:xfrm rot="10800000">
            <a:off x="10522195" y="2427"/>
            <a:ext cx="1668300" cy="4122900"/>
          </a:xfrm>
          <a:prstGeom prst="rtTriangle">
            <a:avLst/>
          </a:prstGeom>
          <a:solidFill>
            <a:srgbClr val="FFCE34"/>
          </a:solidFill>
          <a:ln cap="flat" cmpd="sng" w="12700">
            <a:solidFill>
              <a:srgbClr val="FFCE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E34"/>
              </a:solidFill>
              <a:latin typeface="Calibri"/>
              <a:ea typeface="Calibri"/>
              <a:cs typeface="Calibri"/>
              <a:sym typeface="Calibri"/>
            </a:endParaRPr>
          </a:p>
        </p:txBody>
      </p:sp>
      <p:sp>
        <p:nvSpPr>
          <p:cNvPr id="314" name="Google Shape;314;gf293e0c835_0_836"/>
          <p:cNvSpPr/>
          <p:nvPr/>
        </p:nvSpPr>
        <p:spPr>
          <a:xfrm rot="5400000">
            <a:off x="-1464311" y="1395209"/>
            <a:ext cx="3994500" cy="10587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5" name="Google Shape;315;gf293e0c835_0_836"/>
          <p:cNvSpPr txBox="1"/>
          <p:nvPr/>
        </p:nvSpPr>
        <p:spPr>
          <a:xfrm>
            <a:off x="-125375" y="2520025"/>
            <a:ext cx="12192000" cy="1431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4500">
                <a:solidFill>
                  <a:srgbClr val="8F4899"/>
                </a:solidFill>
              </a:rPr>
              <a:t>MEASURING THE GAP BETWEEN YOUR WEBSITE &amp; A </a:t>
            </a:r>
            <a:r>
              <a:rPr b="1" i="1" lang="en-US" sz="4500">
                <a:solidFill>
                  <a:srgbClr val="8F4899"/>
                </a:solidFill>
              </a:rPr>
              <a:t>NETFLIX</a:t>
            </a:r>
            <a:r>
              <a:rPr b="1" lang="en-US" sz="4500">
                <a:solidFill>
                  <a:srgbClr val="8F4899"/>
                </a:solidFill>
              </a:rPr>
              <a:t> MODEL</a:t>
            </a:r>
            <a:endParaRPr sz="1100">
              <a:solidFill>
                <a:srgbClr val="8F4899"/>
              </a:solidFill>
            </a:endParaRPr>
          </a:p>
        </p:txBody>
      </p:sp>
      <p:pic>
        <p:nvPicPr>
          <p:cNvPr id="316" name="Google Shape;316;gf293e0c835_0_836"/>
          <p:cNvPicPr preferRelativeResize="0"/>
          <p:nvPr/>
        </p:nvPicPr>
        <p:blipFill rotWithShape="1">
          <a:blip r:embed="rId4">
            <a:alphaModFix/>
          </a:blip>
          <a:srcRect b="0" l="0" r="0" t="0"/>
          <a:stretch/>
        </p:blipFill>
        <p:spPr>
          <a:xfrm>
            <a:off x="0" y="6325237"/>
            <a:ext cx="2855401" cy="532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f293e0c835_0_846"/>
          <p:cNvSpPr/>
          <p:nvPr/>
        </p:nvSpPr>
        <p:spPr>
          <a:xfrm rot="-5400000">
            <a:off x="8458343" y="3128210"/>
            <a:ext cx="4435500" cy="30321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3" name="Google Shape;323;gf293e0c835_0_846"/>
          <p:cNvSpPr/>
          <p:nvPr/>
        </p:nvSpPr>
        <p:spPr>
          <a:xfrm>
            <a:off x="2253940" y="3062687"/>
            <a:ext cx="7684200" cy="1579800"/>
          </a:xfrm>
          <a:prstGeom prst="rect">
            <a:avLst/>
          </a:prstGeom>
          <a:solidFill>
            <a:schemeClr val="lt2"/>
          </a:solidFill>
          <a:ln cap="flat" cmpd="sng" w="12700">
            <a:solidFill>
              <a:srgbClr val="888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888888"/>
                </a:solidFill>
              </a:rPr>
              <a:t>ASSOCIATION MANAGEMENT SYSTEM</a:t>
            </a:r>
            <a:endParaRPr b="1" i="0" sz="1400" u="none" cap="none" strike="noStrike">
              <a:solidFill>
                <a:srgbClr val="888888"/>
              </a:solidFil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888888"/>
                </a:solidFill>
              </a:rPr>
              <a:t>(AMS)</a:t>
            </a:r>
            <a:endParaRPr b="1" i="0" sz="1400" u="none" cap="none" strike="noStrike">
              <a:solidFill>
                <a:srgbClr val="888888"/>
              </a:solidFill>
            </a:endParaRPr>
          </a:p>
        </p:txBody>
      </p:sp>
      <p:sp>
        <p:nvSpPr>
          <p:cNvPr id="324" name="Google Shape;324;gf293e0c835_0_846"/>
          <p:cNvSpPr/>
          <p:nvPr/>
        </p:nvSpPr>
        <p:spPr>
          <a:xfrm>
            <a:off x="2272571" y="1690688"/>
            <a:ext cx="1877400" cy="1265400"/>
          </a:xfrm>
          <a:prstGeom prst="rect">
            <a:avLst/>
          </a:prstGeom>
          <a:solidFill>
            <a:srgbClr val="FFCE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rPr>
              <a:t>LMS</a:t>
            </a:r>
            <a:endParaRPr b="1" i="0" sz="1400" u="none" cap="none" strike="noStrike">
              <a:solidFill>
                <a:srgbClr val="000000"/>
              </a:solidFill>
            </a:endParaRPr>
          </a:p>
        </p:txBody>
      </p:sp>
      <p:sp>
        <p:nvSpPr>
          <p:cNvPr id="325" name="Google Shape;325;gf293e0c835_0_846"/>
          <p:cNvSpPr/>
          <p:nvPr/>
        </p:nvSpPr>
        <p:spPr>
          <a:xfrm>
            <a:off x="4210802" y="1697459"/>
            <a:ext cx="1877400" cy="1265400"/>
          </a:xfrm>
          <a:prstGeom prst="rect">
            <a:avLst/>
          </a:prstGeom>
          <a:solidFill>
            <a:srgbClr val="8F48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rPr>
              <a:t>EVENTS</a:t>
            </a:r>
            <a:endParaRPr b="1" i="0" sz="1400" u="none" cap="none" strike="noStrike">
              <a:solidFill>
                <a:srgbClr val="000000"/>
              </a:solidFill>
            </a:endParaRPr>
          </a:p>
        </p:txBody>
      </p:sp>
      <p:sp>
        <p:nvSpPr>
          <p:cNvPr id="326" name="Google Shape;326;gf293e0c835_0_846"/>
          <p:cNvSpPr/>
          <p:nvPr/>
        </p:nvSpPr>
        <p:spPr>
          <a:xfrm>
            <a:off x="6135657" y="1696379"/>
            <a:ext cx="1877400" cy="1265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rPr>
              <a:t>COMMUNITY</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rPr>
              <a:t>PLATFORM</a:t>
            </a:r>
            <a:endParaRPr b="1" i="0" sz="1400" u="none" cap="none" strike="noStrike">
              <a:solidFill>
                <a:srgbClr val="000000"/>
              </a:solidFill>
            </a:endParaRPr>
          </a:p>
        </p:txBody>
      </p:sp>
      <p:sp>
        <p:nvSpPr>
          <p:cNvPr id="327" name="Google Shape;327;gf293e0c835_0_846"/>
          <p:cNvSpPr/>
          <p:nvPr/>
        </p:nvSpPr>
        <p:spPr>
          <a:xfrm>
            <a:off x="8060512" y="1696379"/>
            <a:ext cx="1877400" cy="12654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rPr>
              <a:t>WEBSITE</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rPr>
              <a:t>ARTICLES</a:t>
            </a:r>
            <a:endParaRPr b="1" i="0" sz="1400" u="none" cap="none" strike="noStrike">
              <a:solidFill>
                <a:srgbClr val="000000"/>
              </a:solidFill>
            </a:endParaRPr>
          </a:p>
        </p:txBody>
      </p:sp>
      <p:sp>
        <p:nvSpPr>
          <p:cNvPr id="328" name="Google Shape;328;gf293e0c835_0_846"/>
          <p:cNvSpPr/>
          <p:nvPr/>
        </p:nvSpPr>
        <p:spPr>
          <a:xfrm>
            <a:off x="1441999" y="4985232"/>
            <a:ext cx="1736100" cy="1704000"/>
          </a:xfrm>
          <a:prstGeom prst="ellipse">
            <a:avLst/>
          </a:prstGeom>
          <a:solidFill>
            <a:srgbClr val="FFCE3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rPr>
              <a:t>VIDEO</a:t>
            </a:r>
            <a:endParaRPr i="0" sz="1400" u="none" cap="none" strike="noStrike">
              <a:solidFill>
                <a:srgbClr val="000000"/>
              </a:solidFill>
            </a:endParaRPr>
          </a:p>
          <a:p>
            <a:pPr indent="0" lvl="0" marL="0" marR="0" rtl="0" algn="ctr">
              <a:lnSpc>
                <a:spcPct val="100000"/>
              </a:lnSpc>
              <a:spcBef>
                <a:spcPts val="0"/>
              </a:spcBef>
              <a:spcAft>
                <a:spcPts val="0"/>
              </a:spcAft>
              <a:buClr>
                <a:srgbClr val="000000"/>
              </a:buClr>
              <a:buSzPts val="1500"/>
              <a:buFont typeface="Arial"/>
              <a:buNone/>
            </a:pPr>
            <a:r>
              <a:rPr i="0" lang="en-US" sz="1500" u="none" cap="none" strike="noStrike">
                <a:solidFill>
                  <a:schemeClr val="lt1"/>
                </a:solidFill>
              </a:rPr>
              <a:t>(YouTube)</a:t>
            </a:r>
            <a:endParaRPr i="0" sz="1400" u="none" cap="none" strike="noStrike">
              <a:solidFill>
                <a:srgbClr val="000000"/>
              </a:solidFill>
            </a:endParaRPr>
          </a:p>
        </p:txBody>
      </p:sp>
      <p:sp>
        <p:nvSpPr>
          <p:cNvPr id="329" name="Google Shape;329;gf293e0c835_0_846"/>
          <p:cNvSpPr/>
          <p:nvPr/>
        </p:nvSpPr>
        <p:spPr>
          <a:xfrm>
            <a:off x="3323219" y="4985232"/>
            <a:ext cx="1736100" cy="17040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rPr>
              <a:t>P</a:t>
            </a:r>
            <a:r>
              <a:rPr b="1" lang="en-US">
                <a:solidFill>
                  <a:schemeClr val="lt1"/>
                </a:solidFill>
              </a:rPr>
              <a:t>ODCASTS</a:t>
            </a:r>
            <a:endParaRPr sz="1300"/>
          </a:p>
          <a:p>
            <a:pPr indent="0" lvl="0" marL="0" rtl="0" algn="ctr">
              <a:spcBef>
                <a:spcPts val="0"/>
              </a:spcBef>
              <a:spcAft>
                <a:spcPts val="0"/>
              </a:spcAft>
              <a:buClr>
                <a:srgbClr val="000000"/>
              </a:buClr>
              <a:buSzPts val="1500"/>
              <a:buFont typeface="Arial"/>
              <a:buNone/>
            </a:pPr>
            <a:r>
              <a:rPr b="1" lang="en-US" sz="1500">
                <a:solidFill>
                  <a:schemeClr val="lt1"/>
                </a:solidFill>
              </a:rPr>
              <a:t>(separate platform)</a:t>
            </a:r>
            <a:endParaRPr b="1">
              <a:solidFill>
                <a:schemeClr val="lt1"/>
              </a:solidFill>
            </a:endParaRPr>
          </a:p>
        </p:txBody>
      </p:sp>
      <p:sp>
        <p:nvSpPr>
          <p:cNvPr id="330" name="Google Shape;330;gf293e0c835_0_846"/>
          <p:cNvSpPr/>
          <p:nvPr/>
        </p:nvSpPr>
        <p:spPr>
          <a:xfrm>
            <a:off x="5198824" y="4985232"/>
            <a:ext cx="1736100" cy="1698300"/>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rPr>
              <a:t>SOCIAL</a:t>
            </a:r>
            <a:endParaRPr i="0" sz="1400" u="none" cap="none" strike="noStrike">
              <a:solidFill>
                <a:srgbClr val="000000"/>
              </a:solidFill>
            </a:endParaRPr>
          </a:p>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rPr>
              <a:t>MEDIA</a:t>
            </a:r>
            <a:endParaRPr i="0" sz="1400" u="none" cap="none" strike="noStrike">
              <a:solidFill>
                <a:srgbClr val="000000"/>
              </a:solidFill>
            </a:endParaRPr>
          </a:p>
        </p:txBody>
      </p:sp>
      <p:sp>
        <p:nvSpPr>
          <p:cNvPr id="331" name="Google Shape;331;gf293e0c835_0_846"/>
          <p:cNvSpPr/>
          <p:nvPr/>
        </p:nvSpPr>
        <p:spPr>
          <a:xfrm>
            <a:off x="7074430" y="4946073"/>
            <a:ext cx="1736100" cy="1698300"/>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rPr>
              <a:t>VIRTUAL</a:t>
            </a:r>
            <a:endParaRPr i="0" sz="1400" u="none" cap="none" strike="noStrike">
              <a:solidFill>
                <a:srgbClr val="000000"/>
              </a:solidFill>
            </a:endParaRPr>
          </a:p>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rPr>
              <a:t>EVENTS</a:t>
            </a:r>
            <a:endParaRPr i="0" sz="1400" u="none" cap="none" strike="noStrike">
              <a:solidFill>
                <a:srgbClr val="000000"/>
              </a:solidFill>
            </a:endParaRPr>
          </a:p>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rPr>
              <a:t>(rented platform)</a:t>
            </a:r>
            <a:endParaRPr i="0" sz="1400" u="none" cap="none" strike="noStrike">
              <a:solidFill>
                <a:srgbClr val="000000"/>
              </a:solidFill>
            </a:endParaRPr>
          </a:p>
        </p:txBody>
      </p:sp>
      <p:sp>
        <p:nvSpPr>
          <p:cNvPr id="332" name="Google Shape;332;gf293e0c835_0_846"/>
          <p:cNvSpPr/>
          <p:nvPr/>
        </p:nvSpPr>
        <p:spPr>
          <a:xfrm>
            <a:off x="8950036" y="4946073"/>
            <a:ext cx="1736100" cy="17373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lang="en-US" sz="1500">
                <a:solidFill>
                  <a:schemeClr val="lt1"/>
                </a:solidFill>
              </a:rPr>
              <a:t>WEBINARS</a:t>
            </a:r>
            <a:endParaRPr i="0" sz="1300" u="none" cap="none" strike="noStrike">
              <a:solidFill>
                <a:srgbClr val="000000"/>
              </a:solidFill>
            </a:endParaRPr>
          </a:p>
        </p:txBody>
      </p:sp>
      <p:sp>
        <p:nvSpPr>
          <p:cNvPr id="333" name="Google Shape;333;gf293e0c835_0_846"/>
          <p:cNvSpPr txBox="1"/>
          <p:nvPr/>
        </p:nvSpPr>
        <p:spPr>
          <a:xfrm>
            <a:off x="25" y="0"/>
            <a:ext cx="121920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000">
                <a:solidFill>
                  <a:srgbClr val="8F4899"/>
                </a:solidFill>
              </a:rPr>
              <a:t>IS THIS YOUR ASSOCIATION?</a:t>
            </a:r>
            <a:endParaRPr b="1" sz="4000">
              <a:solidFill>
                <a:srgbClr val="8F4899"/>
              </a:solidFill>
            </a:endParaRPr>
          </a:p>
          <a:p>
            <a:pPr indent="0" lvl="0" marL="0" rtl="0" algn="ctr">
              <a:spcBef>
                <a:spcPts val="0"/>
              </a:spcBef>
              <a:spcAft>
                <a:spcPts val="0"/>
              </a:spcAft>
              <a:buNone/>
            </a:pPr>
            <a:r>
              <a:rPr b="1" lang="en-US" sz="4000">
                <a:solidFill>
                  <a:srgbClr val="8F4899"/>
                </a:solidFill>
              </a:rPr>
              <a:t>GROWING DIGITAL ENGAGEMENT IN SILO’S</a:t>
            </a:r>
            <a:endParaRPr b="1" sz="4000">
              <a:solidFill>
                <a:srgbClr val="8F489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27"/>
                                        </p:tgtEl>
                                        <p:attrNameLst>
                                          <p:attrName>style.visibility</p:attrName>
                                        </p:attrNameLst>
                                      </p:cBhvr>
                                      <p:to>
                                        <p:strVal val="visible"/>
                                      </p:to>
                                    </p:set>
                                    <p:anim calcmode="lin" valueType="num">
                                      <p:cBhvr additive="base">
                                        <p:cTn dur="500"/>
                                        <p:tgtEl>
                                          <p:spTgt spid="327"/>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500"/>
                                        <p:tgtEl>
                                          <p:spTgt spid="32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500"/>
                                        <p:tgtEl>
                                          <p:spTgt spid="324"/>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500"/>
                                        <p:tgtEl>
                                          <p:spTgt spid="32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1000"/>
                                        <p:tgtEl>
                                          <p:spTgt spid="332"/>
                                        </p:tgtEl>
                                        <p:attrNameLst>
                                          <p:attrName>ppt_x</p:attrName>
                                        </p:attrNameLst>
                                      </p:cBhvr>
                                      <p:tavLst>
                                        <p:tav fmla="" tm="0">
                                          <p:val>
                                            <p:strVal val="#ppt_x-1"/>
                                          </p:val>
                                        </p:tav>
                                        <p:tav fmla="" tm="100000">
                                          <p:val>
                                            <p:strVal val="#ppt_x"/>
                                          </p:val>
                                        </p:tav>
                                      </p:tavLst>
                                    </p:anim>
                                  </p:childTnLst>
                                </p:cTn>
                              </p:par>
                              <p:par>
                                <p:cTn fill="hold" nodeType="withEffect" presetClass="emph" presetID="8" presetSubtype="0">
                                  <p:stCondLst>
                                    <p:cond delay="0"/>
                                  </p:stCondLst>
                                  <p:childTnLst>
                                    <p:animRot by="-21600000">
                                      <p:cBhvr>
                                        <p:cTn dur="1000" fill="hold"/>
                                        <p:tgtEl>
                                          <p:spTgt spid="332"/>
                                        </p:tgtEl>
                                        <p:attrNameLst>
                                          <p:attrName>r</p:attrName>
                                        </p:attrNameLst>
                                      </p:cBhvr>
                                    </p:animRo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1000"/>
                                        <p:tgtEl>
                                          <p:spTgt spid="331"/>
                                        </p:tgtEl>
                                        <p:attrNameLst>
                                          <p:attrName>ppt_x</p:attrName>
                                        </p:attrNameLst>
                                      </p:cBhvr>
                                      <p:tavLst>
                                        <p:tav fmla="" tm="0">
                                          <p:val>
                                            <p:strVal val="#ppt_x-1"/>
                                          </p:val>
                                        </p:tav>
                                        <p:tav fmla="" tm="100000">
                                          <p:val>
                                            <p:strVal val="#ppt_x"/>
                                          </p:val>
                                        </p:tav>
                                      </p:tavLst>
                                    </p:anim>
                                  </p:childTnLst>
                                </p:cTn>
                              </p:par>
                              <p:par>
                                <p:cTn fill="hold" nodeType="withEffect" presetClass="emph" presetID="8" presetSubtype="0">
                                  <p:stCondLst>
                                    <p:cond delay="0"/>
                                  </p:stCondLst>
                                  <p:childTnLst>
                                    <p:animRot by="-21600000">
                                      <p:cBhvr>
                                        <p:cTn dur="1000" fill="hold"/>
                                        <p:tgtEl>
                                          <p:spTgt spid="331"/>
                                        </p:tgtEl>
                                        <p:attrNameLst>
                                          <p:attrName>r</p:attrName>
                                        </p:attrNameLst>
                                      </p:cBhvr>
                                    </p:animRot>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1000"/>
                                        <p:tgtEl>
                                          <p:spTgt spid="330"/>
                                        </p:tgtEl>
                                        <p:attrNameLst>
                                          <p:attrName>ppt_x</p:attrName>
                                        </p:attrNameLst>
                                      </p:cBhvr>
                                      <p:tavLst>
                                        <p:tav fmla="" tm="0">
                                          <p:val>
                                            <p:strVal val="#ppt_x-1"/>
                                          </p:val>
                                        </p:tav>
                                        <p:tav fmla="" tm="100000">
                                          <p:val>
                                            <p:strVal val="#ppt_x"/>
                                          </p:val>
                                        </p:tav>
                                      </p:tavLst>
                                    </p:anim>
                                  </p:childTnLst>
                                </p:cTn>
                              </p:par>
                              <p:par>
                                <p:cTn fill="hold" nodeType="withEffect" presetClass="emph" presetID="8" presetSubtype="0">
                                  <p:stCondLst>
                                    <p:cond delay="0"/>
                                  </p:stCondLst>
                                  <p:childTnLst>
                                    <p:animRot by="-21600000">
                                      <p:cBhvr>
                                        <p:cTn dur="1000" fill="hold"/>
                                        <p:tgtEl>
                                          <p:spTgt spid="330"/>
                                        </p:tgtEl>
                                        <p:attrNameLst>
                                          <p:attrName>r</p:attrName>
                                        </p:attrNameLst>
                                      </p:cBhvr>
                                    </p:animRot>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1000"/>
                                        <p:tgtEl>
                                          <p:spTgt spid="329"/>
                                        </p:tgtEl>
                                        <p:attrNameLst>
                                          <p:attrName>ppt_x</p:attrName>
                                        </p:attrNameLst>
                                      </p:cBhvr>
                                      <p:tavLst>
                                        <p:tav fmla="" tm="0">
                                          <p:val>
                                            <p:strVal val="#ppt_x-1"/>
                                          </p:val>
                                        </p:tav>
                                        <p:tav fmla="" tm="100000">
                                          <p:val>
                                            <p:strVal val="#ppt_x"/>
                                          </p:val>
                                        </p:tav>
                                      </p:tavLst>
                                    </p:anim>
                                  </p:childTnLst>
                                </p:cTn>
                              </p:par>
                              <p:par>
                                <p:cTn fill="hold" nodeType="withEffect" presetClass="emph" presetID="8" presetSubtype="0">
                                  <p:stCondLst>
                                    <p:cond delay="0"/>
                                  </p:stCondLst>
                                  <p:childTnLst>
                                    <p:animRot by="-21600000">
                                      <p:cBhvr>
                                        <p:cTn dur="1000" fill="hold"/>
                                        <p:tgtEl>
                                          <p:spTgt spid="329"/>
                                        </p:tgtEl>
                                        <p:attrNameLst>
                                          <p:attrName>r</p:attrName>
                                        </p:attrNameLst>
                                      </p:cBhvr>
                                    </p:animRot>
                                  </p:childTnLst>
                                </p:cTn>
                              </p:par>
                            </p:childTnLst>
                          </p:cTn>
                        </p:par>
                        <p:par>
                          <p:cTn fill="hold">
                            <p:stCondLst>
                              <p:cond delay="4000"/>
                            </p:stCondLst>
                            <p:childTnLst>
                              <p:par>
                                <p:cTn fill="hold" nodeType="afterEffect" presetClass="entr" presetID="2" presetSubtype="8">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1000"/>
                                        <p:tgtEl>
                                          <p:spTgt spid="328"/>
                                        </p:tgtEl>
                                        <p:attrNameLst>
                                          <p:attrName>ppt_x</p:attrName>
                                        </p:attrNameLst>
                                      </p:cBhvr>
                                      <p:tavLst>
                                        <p:tav fmla="" tm="0">
                                          <p:val>
                                            <p:strVal val="#ppt_x-1"/>
                                          </p:val>
                                        </p:tav>
                                        <p:tav fmla="" tm="100000">
                                          <p:val>
                                            <p:strVal val="#ppt_x"/>
                                          </p:val>
                                        </p:tav>
                                      </p:tavLst>
                                    </p:anim>
                                  </p:childTnLst>
                                </p:cTn>
                              </p:par>
                              <p:par>
                                <p:cTn fill="hold" nodeType="withEffect" presetClass="emph" presetID="8" presetSubtype="0">
                                  <p:stCondLst>
                                    <p:cond delay="0"/>
                                  </p:stCondLst>
                                  <p:childTnLst>
                                    <p:animRot by="-21600000">
                                      <p:cBhvr>
                                        <p:cTn dur="1000" fill="hold"/>
                                        <p:tgtEl>
                                          <p:spTgt spid="328"/>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f293e0c835_0_1155"/>
          <p:cNvSpPr/>
          <p:nvPr/>
        </p:nvSpPr>
        <p:spPr>
          <a:xfrm rot="-5400000">
            <a:off x="8458343" y="3128210"/>
            <a:ext cx="4435500" cy="30321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0" name="Google Shape;340;gf293e0c835_0_1155"/>
          <p:cNvSpPr txBox="1"/>
          <p:nvPr>
            <p:ph idx="4294967295" type="title"/>
          </p:nvPr>
        </p:nvSpPr>
        <p:spPr>
          <a:xfrm>
            <a:off x="325" y="158825"/>
            <a:ext cx="12192000" cy="1690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4000"/>
              <a:buFont typeface="Arial"/>
              <a:buNone/>
            </a:pPr>
            <a:r>
              <a:rPr b="1" lang="en-US" sz="4000">
                <a:solidFill>
                  <a:srgbClr val="8F4899"/>
                </a:solidFill>
                <a:latin typeface="Arial"/>
                <a:ea typeface="Arial"/>
                <a:cs typeface="Arial"/>
                <a:sym typeface="Arial"/>
              </a:rPr>
              <a:t>THE FUTURE STATE IS FULLY INTEGRATED</a:t>
            </a:r>
            <a:endParaRPr b="1" sz="4000">
              <a:solidFill>
                <a:srgbClr val="8F4899"/>
              </a:solidFill>
              <a:latin typeface="Arial"/>
              <a:ea typeface="Arial"/>
              <a:cs typeface="Arial"/>
              <a:sym typeface="Arial"/>
            </a:endParaRPr>
          </a:p>
        </p:txBody>
      </p:sp>
      <p:sp>
        <p:nvSpPr>
          <p:cNvPr id="341" name="Google Shape;341;gf293e0c835_0_1155"/>
          <p:cNvSpPr/>
          <p:nvPr/>
        </p:nvSpPr>
        <p:spPr>
          <a:xfrm>
            <a:off x="6098177" y="3321909"/>
            <a:ext cx="4293000" cy="1579800"/>
          </a:xfrm>
          <a:prstGeom prst="rect">
            <a:avLst/>
          </a:prstGeom>
          <a:solidFill>
            <a:schemeClr val="lt2"/>
          </a:solidFill>
          <a:ln cap="flat" cmpd="sng" w="12700">
            <a:solidFill>
              <a:srgbClr val="888888"/>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2"/>
              </a:solidFill>
              <a:latin typeface="Arial"/>
              <a:ea typeface="Arial"/>
              <a:cs typeface="Arial"/>
              <a:sym typeface="Arial"/>
            </a:endParaRPr>
          </a:p>
        </p:txBody>
      </p:sp>
      <p:sp>
        <p:nvSpPr>
          <p:cNvPr id="342" name="Google Shape;342;gf293e0c835_0_1155"/>
          <p:cNvSpPr/>
          <p:nvPr/>
        </p:nvSpPr>
        <p:spPr>
          <a:xfrm>
            <a:off x="3219610" y="2114013"/>
            <a:ext cx="3185700" cy="13635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Discovery</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49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Current State Analysis</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49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Collaborative Future State Vision</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49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Gap Analysis</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49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Data &amp; Analytics Roadmap</a:t>
            </a:r>
            <a:endParaRPr b="0" i="0" sz="1100" u="none" cap="none" strike="noStrike">
              <a:solidFill>
                <a:schemeClr val="lt1"/>
              </a:solidFill>
              <a:latin typeface="Arial"/>
              <a:ea typeface="Arial"/>
              <a:cs typeface="Arial"/>
              <a:sym typeface="Arial"/>
            </a:endParaRPr>
          </a:p>
        </p:txBody>
      </p:sp>
      <p:sp>
        <p:nvSpPr>
          <p:cNvPr id="343" name="Google Shape;343;gf293e0c835_0_1155"/>
          <p:cNvSpPr/>
          <p:nvPr/>
        </p:nvSpPr>
        <p:spPr>
          <a:xfrm>
            <a:off x="1831086" y="2003945"/>
            <a:ext cx="994800" cy="1265400"/>
          </a:xfrm>
          <a:prstGeom prst="rect">
            <a:avLst/>
          </a:prstGeom>
          <a:solidFill>
            <a:srgbClr val="8F48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en-US" sz="1600" u="none" cap="none" strike="noStrike">
                <a:solidFill>
                  <a:schemeClr val="lt1"/>
                </a:solidFill>
              </a:rPr>
              <a:t>LMS</a:t>
            </a:r>
            <a:endParaRPr i="0" sz="1400" u="none" cap="none" strike="noStrike">
              <a:solidFill>
                <a:srgbClr val="000000"/>
              </a:solidFill>
            </a:endParaRPr>
          </a:p>
        </p:txBody>
      </p:sp>
      <p:sp>
        <p:nvSpPr>
          <p:cNvPr id="344" name="Google Shape;344;gf293e0c835_0_1155"/>
          <p:cNvSpPr/>
          <p:nvPr/>
        </p:nvSpPr>
        <p:spPr>
          <a:xfrm>
            <a:off x="9004331" y="1977377"/>
            <a:ext cx="1389600" cy="124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i="0" lang="en-US" sz="1400" u="none" cap="none" strike="noStrike">
                <a:solidFill>
                  <a:schemeClr val="lt1"/>
                </a:solidFill>
              </a:rPr>
              <a:t>COMMUNITY</a:t>
            </a:r>
            <a:endParaRPr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rPr i="0" lang="en-US" sz="1400" u="none" cap="none" strike="noStrike">
                <a:solidFill>
                  <a:schemeClr val="lt1"/>
                </a:solidFill>
              </a:rPr>
              <a:t>PLATFORM</a:t>
            </a:r>
            <a:endParaRPr i="0" sz="1400" u="none" cap="none" strike="noStrike">
              <a:solidFill>
                <a:srgbClr val="000000"/>
              </a:solidFill>
            </a:endParaRPr>
          </a:p>
        </p:txBody>
      </p:sp>
      <p:sp>
        <p:nvSpPr>
          <p:cNvPr id="345" name="Google Shape;345;gf293e0c835_0_1155"/>
          <p:cNvSpPr/>
          <p:nvPr/>
        </p:nvSpPr>
        <p:spPr>
          <a:xfrm>
            <a:off x="1831085" y="3327600"/>
            <a:ext cx="4293000" cy="1579800"/>
          </a:xfrm>
          <a:prstGeom prst="rect">
            <a:avLst/>
          </a:prstGeom>
          <a:solidFill>
            <a:schemeClr val="lt2"/>
          </a:solidFill>
          <a:ln cap="flat" cmpd="sng" w="12700">
            <a:solidFill>
              <a:srgbClr val="888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888888"/>
                </a:solidFill>
              </a:rPr>
              <a:t>ASSOCIATION MANAGEMENT SYSTEM</a:t>
            </a:r>
            <a:endParaRPr i="0" sz="1400" u="none" cap="none" strike="noStrike">
              <a:solidFill>
                <a:srgbClr val="888888"/>
              </a:solidFill>
            </a:endParaRPr>
          </a:p>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888888"/>
                </a:solidFill>
              </a:rPr>
              <a:t>(AMS)</a:t>
            </a:r>
            <a:endParaRPr i="0" sz="1400" u="none" cap="none" strike="noStrike">
              <a:solidFill>
                <a:srgbClr val="888888"/>
              </a:solidFill>
            </a:endParaRPr>
          </a:p>
        </p:txBody>
      </p:sp>
      <p:sp>
        <p:nvSpPr>
          <p:cNvPr id="346" name="Google Shape;346;gf293e0c835_0_1155"/>
          <p:cNvSpPr/>
          <p:nvPr/>
        </p:nvSpPr>
        <p:spPr>
          <a:xfrm>
            <a:off x="7669676" y="1995016"/>
            <a:ext cx="1149900" cy="1258800"/>
          </a:xfrm>
          <a:prstGeom prst="rect">
            <a:avLst/>
          </a:prstGeom>
          <a:solidFill>
            <a:srgbClr val="8F48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en-US" sz="1600" u="none" cap="none" strike="noStrike">
                <a:solidFill>
                  <a:schemeClr val="lt1"/>
                </a:solidFill>
              </a:rPr>
              <a:t>WEBSITE</a:t>
            </a:r>
            <a:endParaRPr i="0" sz="1400" u="none" cap="none" strike="noStrike">
              <a:solidFill>
                <a:srgbClr val="000000"/>
              </a:solidFill>
            </a:endParaRPr>
          </a:p>
        </p:txBody>
      </p:sp>
      <p:sp>
        <p:nvSpPr>
          <p:cNvPr id="347" name="Google Shape;347;gf293e0c835_0_1155"/>
          <p:cNvSpPr/>
          <p:nvPr/>
        </p:nvSpPr>
        <p:spPr>
          <a:xfrm>
            <a:off x="2875575" y="1995017"/>
            <a:ext cx="1151400" cy="1258800"/>
          </a:xfrm>
          <a:prstGeom prst="rect">
            <a:avLst/>
          </a:prstGeom>
          <a:solidFill>
            <a:srgbClr val="8F48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en-US" sz="1600" u="none" cap="none" strike="noStrike">
                <a:solidFill>
                  <a:schemeClr val="lt1"/>
                </a:solidFill>
              </a:rPr>
              <a:t>VIRTUAL</a:t>
            </a:r>
            <a:endParaRPr i="0" sz="1400" u="none" cap="none" strike="noStrike">
              <a:solidFill>
                <a:srgbClr val="000000"/>
              </a:solidFill>
            </a:endParaRPr>
          </a:p>
          <a:p>
            <a:pPr indent="0" lvl="0" marL="0" marR="0" rtl="0" algn="ctr">
              <a:lnSpc>
                <a:spcPct val="100000"/>
              </a:lnSpc>
              <a:spcBef>
                <a:spcPts val="0"/>
              </a:spcBef>
              <a:spcAft>
                <a:spcPts val="0"/>
              </a:spcAft>
              <a:buClr>
                <a:srgbClr val="000000"/>
              </a:buClr>
              <a:buSzPts val="1600"/>
              <a:buFont typeface="Arial"/>
              <a:buNone/>
            </a:pPr>
            <a:r>
              <a:rPr i="0" lang="en-US" sz="1600" u="none" cap="none" strike="noStrike">
                <a:solidFill>
                  <a:schemeClr val="lt1"/>
                </a:solidFill>
              </a:rPr>
              <a:t>&amp;</a:t>
            </a:r>
            <a:br>
              <a:rPr i="0" lang="en-US" sz="1600" u="none" cap="none" strike="noStrike">
                <a:solidFill>
                  <a:schemeClr val="lt1"/>
                </a:solidFill>
              </a:rPr>
            </a:br>
            <a:r>
              <a:rPr i="0" lang="en-US" sz="1600" u="none" cap="none" strike="noStrike">
                <a:solidFill>
                  <a:schemeClr val="lt1"/>
                </a:solidFill>
              </a:rPr>
              <a:t>HYBRID</a:t>
            </a:r>
            <a:br>
              <a:rPr i="0" lang="en-US" sz="1600" u="none" cap="none" strike="noStrike">
                <a:solidFill>
                  <a:schemeClr val="lt1"/>
                </a:solidFill>
              </a:rPr>
            </a:br>
            <a:r>
              <a:rPr i="0" lang="en-US" sz="1600" u="none" cap="none" strike="noStrike">
                <a:solidFill>
                  <a:schemeClr val="lt1"/>
                </a:solidFill>
              </a:rPr>
              <a:t>EVENTS</a:t>
            </a:r>
            <a:endParaRPr i="0" sz="1400" u="none" cap="none" strike="noStrike">
              <a:solidFill>
                <a:srgbClr val="000000"/>
              </a:solidFill>
            </a:endParaRPr>
          </a:p>
        </p:txBody>
      </p:sp>
      <p:sp>
        <p:nvSpPr>
          <p:cNvPr id="348" name="Google Shape;348;gf293e0c835_0_1155"/>
          <p:cNvSpPr/>
          <p:nvPr/>
        </p:nvSpPr>
        <p:spPr>
          <a:xfrm>
            <a:off x="4073491" y="1991771"/>
            <a:ext cx="1151400" cy="1265400"/>
          </a:xfrm>
          <a:prstGeom prst="rect">
            <a:avLst/>
          </a:prstGeom>
          <a:solidFill>
            <a:srgbClr val="8F48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en-US" sz="1600" u="none" cap="none" strike="noStrike">
                <a:solidFill>
                  <a:schemeClr val="lt1"/>
                </a:solidFill>
              </a:rPr>
              <a:t>VIDEO</a:t>
            </a:r>
            <a:endParaRPr i="0" sz="1400" u="none" cap="none" strike="noStrike">
              <a:solidFill>
                <a:srgbClr val="000000"/>
              </a:solidFill>
            </a:endParaRPr>
          </a:p>
        </p:txBody>
      </p:sp>
      <p:sp>
        <p:nvSpPr>
          <p:cNvPr id="349" name="Google Shape;349;gf293e0c835_0_1155"/>
          <p:cNvSpPr/>
          <p:nvPr/>
        </p:nvSpPr>
        <p:spPr>
          <a:xfrm>
            <a:off x="5262538" y="1991771"/>
            <a:ext cx="1151400" cy="1265400"/>
          </a:xfrm>
          <a:prstGeom prst="rect">
            <a:avLst/>
          </a:prstGeom>
          <a:solidFill>
            <a:srgbClr val="8F48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i="0" lang="en-US" sz="1400" u="none" cap="none" strike="noStrike">
                <a:solidFill>
                  <a:schemeClr val="lt1"/>
                </a:solidFill>
              </a:rPr>
              <a:t>PODCAST</a:t>
            </a:r>
            <a:endParaRPr i="0" sz="1400" u="none" cap="none" strike="noStrike">
              <a:solidFill>
                <a:srgbClr val="000000"/>
              </a:solidFill>
            </a:endParaRPr>
          </a:p>
        </p:txBody>
      </p:sp>
      <p:sp>
        <p:nvSpPr>
          <p:cNvPr id="350" name="Google Shape;350;gf293e0c835_0_1155"/>
          <p:cNvSpPr/>
          <p:nvPr/>
        </p:nvSpPr>
        <p:spPr>
          <a:xfrm>
            <a:off x="6468993" y="1992566"/>
            <a:ext cx="1151400" cy="1265400"/>
          </a:xfrm>
          <a:prstGeom prst="rect">
            <a:avLst/>
          </a:prstGeom>
          <a:solidFill>
            <a:srgbClr val="8F48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i="0" lang="en-US" sz="1400" u="none" cap="none" strike="noStrike">
                <a:solidFill>
                  <a:schemeClr val="lt1"/>
                </a:solidFill>
              </a:rPr>
              <a:t>ARTICLES</a:t>
            </a:r>
            <a:endParaRPr i="0" sz="1400" u="none" cap="none" strike="noStrike">
              <a:solidFill>
                <a:srgbClr val="000000"/>
              </a:solidFill>
            </a:endParaRPr>
          </a:p>
        </p:txBody>
      </p:sp>
      <p:sp>
        <p:nvSpPr>
          <p:cNvPr id="351" name="Google Shape;351;gf293e0c835_0_1155"/>
          <p:cNvSpPr/>
          <p:nvPr/>
        </p:nvSpPr>
        <p:spPr>
          <a:xfrm>
            <a:off x="1822013" y="4965697"/>
            <a:ext cx="8548500" cy="1579800"/>
          </a:xfrm>
          <a:prstGeom prst="rect">
            <a:avLst/>
          </a:prstGeom>
          <a:solidFill>
            <a:srgbClr val="FFCE34"/>
          </a:solidFill>
          <a:ln cap="flat" cmpd="sng" w="12700">
            <a:solidFill>
              <a:srgbClr val="FFCE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888888"/>
                </a:solidFill>
              </a:rPr>
              <a:t>MARKETING AUTOMATION</a:t>
            </a:r>
            <a:endParaRPr i="0" sz="1400" u="none" cap="none" strike="noStrike">
              <a:solidFill>
                <a:srgbClr val="888888"/>
              </a:solidFil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888888"/>
                </a:solidFill>
              </a:rPr>
              <a:t>CRM</a:t>
            </a:r>
            <a:endParaRPr i="0" sz="1400" u="none" cap="none" strike="noStrike">
              <a:solidFill>
                <a:srgbClr val="888888"/>
              </a:solidFill>
            </a:endParaRPr>
          </a:p>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888888"/>
                </a:solidFill>
              </a:rPr>
              <a:t>(Salesforce, Marketo, Hubspot and more)</a:t>
            </a:r>
            <a:endParaRPr i="0" sz="1400" u="none" cap="none" strike="noStrike">
              <a:solidFill>
                <a:srgbClr val="888888"/>
              </a:solidFill>
            </a:endParaRPr>
          </a:p>
        </p:txBody>
      </p:sp>
      <p:sp>
        <p:nvSpPr>
          <p:cNvPr id="352" name="Google Shape;352;gf293e0c835_0_1155"/>
          <p:cNvSpPr/>
          <p:nvPr/>
        </p:nvSpPr>
        <p:spPr>
          <a:xfrm rot="5400000">
            <a:off x="5179358" y="-1649102"/>
            <a:ext cx="292200" cy="6988500"/>
          </a:xfrm>
          <a:prstGeom prst="leftBrace">
            <a:avLst>
              <a:gd fmla="val 8333" name="adj1"/>
              <a:gd fmla="val 50000" name="adj2"/>
            </a:avLst>
          </a:prstGeom>
          <a:no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Logo&#10;&#10;Description automatically generated with medium confidence" id="353" name="Google Shape;353;gf293e0c835_0_1155"/>
          <p:cNvPicPr preferRelativeResize="0"/>
          <p:nvPr/>
        </p:nvPicPr>
        <p:blipFill rotWithShape="1">
          <a:blip r:embed="rId3">
            <a:alphaModFix/>
          </a:blip>
          <a:srcRect b="0" l="0" r="0" t="0"/>
          <a:stretch/>
        </p:blipFill>
        <p:spPr>
          <a:xfrm>
            <a:off x="6620223" y="3462309"/>
            <a:ext cx="3478999" cy="1266429"/>
          </a:xfrm>
          <a:prstGeom prst="rect">
            <a:avLst/>
          </a:prstGeom>
          <a:noFill/>
          <a:ln>
            <a:noFill/>
          </a:ln>
        </p:spPr>
      </p:pic>
      <p:pic>
        <p:nvPicPr>
          <p:cNvPr descr="Logo&#10;&#10;Description automatically generated" id="354" name="Google Shape;354;gf293e0c835_0_1155"/>
          <p:cNvPicPr preferRelativeResize="0"/>
          <p:nvPr/>
        </p:nvPicPr>
        <p:blipFill rotWithShape="1">
          <a:blip r:embed="rId4">
            <a:alphaModFix/>
          </a:blip>
          <a:srcRect b="0" l="0" r="0" t="0"/>
          <a:stretch/>
        </p:blipFill>
        <p:spPr>
          <a:xfrm>
            <a:off x="4353115" y="1454967"/>
            <a:ext cx="1818844" cy="258017"/>
          </a:xfrm>
          <a:prstGeom prst="rect">
            <a:avLst/>
          </a:prstGeom>
          <a:noFill/>
          <a:ln>
            <a:noFill/>
          </a:ln>
        </p:spPr>
      </p:pic>
      <p:sp>
        <p:nvSpPr>
          <p:cNvPr id="355" name="Google Shape;355;gf293e0c835_0_1155"/>
          <p:cNvSpPr/>
          <p:nvPr/>
        </p:nvSpPr>
        <p:spPr>
          <a:xfrm>
            <a:off x="4522725" y="2947988"/>
            <a:ext cx="244200" cy="782700"/>
          </a:xfrm>
          <a:prstGeom prst="upDownArrow">
            <a:avLst>
              <a:gd fmla="val 50000" name="adj1"/>
              <a:gd fmla="val 50000" name="adj2"/>
            </a:avLst>
          </a:prstGeom>
          <a:solidFill>
            <a:srgbClr val="88888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f293e0c835_0_1155"/>
          <p:cNvSpPr/>
          <p:nvPr/>
        </p:nvSpPr>
        <p:spPr>
          <a:xfrm>
            <a:off x="7240850" y="2947975"/>
            <a:ext cx="244200" cy="782700"/>
          </a:xfrm>
          <a:prstGeom prst="upDownArrow">
            <a:avLst>
              <a:gd fmla="val 50000" name="adj1"/>
              <a:gd fmla="val 50000" name="adj2"/>
            </a:avLst>
          </a:prstGeom>
          <a:solidFill>
            <a:srgbClr val="88888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f293e0c835_0_1155"/>
          <p:cNvSpPr/>
          <p:nvPr/>
        </p:nvSpPr>
        <p:spPr>
          <a:xfrm>
            <a:off x="4522725" y="4551250"/>
            <a:ext cx="244200" cy="782700"/>
          </a:xfrm>
          <a:prstGeom prst="upDownArrow">
            <a:avLst>
              <a:gd fmla="val 50000" name="adj1"/>
              <a:gd fmla="val 50000" name="adj2"/>
            </a:avLst>
          </a:prstGeom>
          <a:solidFill>
            <a:srgbClr val="88888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f293e0c835_0_1155"/>
          <p:cNvSpPr/>
          <p:nvPr/>
        </p:nvSpPr>
        <p:spPr>
          <a:xfrm>
            <a:off x="7240850" y="4601400"/>
            <a:ext cx="244200" cy="782700"/>
          </a:xfrm>
          <a:prstGeom prst="upDownArrow">
            <a:avLst>
              <a:gd fmla="val 50000" name="adj1"/>
              <a:gd fmla="val 50000" name="adj2"/>
            </a:avLst>
          </a:prstGeom>
          <a:solidFill>
            <a:srgbClr val="88888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f293e0c835_0_1155"/>
          <p:cNvSpPr/>
          <p:nvPr/>
        </p:nvSpPr>
        <p:spPr>
          <a:xfrm>
            <a:off x="5711125" y="4224150"/>
            <a:ext cx="770400" cy="258000"/>
          </a:xfrm>
          <a:prstGeom prst="leftRightArrow">
            <a:avLst>
              <a:gd fmla="val 50000" name="adj1"/>
              <a:gd fmla="val 50000" name="adj2"/>
            </a:avLst>
          </a:prstGeom>
          <a:solidFill>
            <a:srgbClr val="88888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picture containing logo&#10;&#10;Description automatically generated" id="360" name="Google Shape;360;gf293e0c835_0_1155"/>
          <p:cNvPicPr preferRelativeResize="0"/>
          <p:nvPr/>
        </p:nvPicPr>
        <p:blipFill rotWithShape="1">
          <a:blip r:embed="rId5">
            <a:alphaModFix/>
          </a:blip>
          <a:srcRect b="0" l="0" r="0" t="0"/>
          <a:stretch/>
        </p:blipFill>
        <p:spPr>
          <a:xfrm>
            <a:off x="10018294" y="4752473"/>
            <a:ext cx="2326107" cy="23261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500"/>
                                        <p:tgtEl>
                                          <p:spTgt spid="3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9"/>
                                        </p:tgtEl>
                                        <p:attrNameLst>
                                          <p:attrName>style.visibility</p:attrName>
                                        </p:attrNameLst>
                                      </p:cBhvr>
                                      <p:to>
                                        <p:strVal val="visible"/>
                                      </p:to>
                                    </p:set>
                                    <p:anim calcmode="lin" valueType="num">
                                      <p:cBhvr additive="base">
                                        <p:cTn dur="500"/>
                                        <p:tgtEl>
                                          <p:spTgt spid="34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0"/>
                                        </p:tgtEl>
                                        <p:attrNameLst>
                                          <p:attrName>style.visibility</p:attrName>
                                        </p:attrNameLst>
                                      </p:cBhvr>
                                      <p:to>
                                        <p:strVal val="visible"/>
                                      </p:to>
                                    </p:set>
                                    <p:anim calcmode="lin" valueType="num">
                                      <p:cBhvr additive="base">
                                        <p:cTn dur="500"/>
                                        <p:tgtEl>
                                          <p:spTgt spid="35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500"/>
                                        <p:tgtEl>
                                          <p:spTgt spid="35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352"/>
                                        </p:tgtEl>
                                        <p:attrNameLst>
                                          <p:attrName>style.visibility</p:attrName>
                                        </p:attrNameLst>
                                      </p:cBhvr>
                                      <p:to>
                                        <p:strVal val="visible"/>
                                      </p:to>
                                    </p:set>
                                    <p:anim calcmode="lin" valueType="num">
                                      <p:cBhvr additive="base">
                                        <p:cTn dur="500"/>
                                        <p:tgtEl>
                                          <p:spTgt spid="352"/>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500"/>
                                        <p:tgtEl>
                                          <p:spTgt spid="35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p:nvPr/>
        </p:nvSpPr>
        <p:spPr>
          <a:xfrm rot="-5400000">
            <a:off x="8458201" y="3128212"/>
            <a:ext cx="4435640" cy="3031956"/>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1" name="Google Shape;121;p2"/>
          <p:cNvSpPr txBox="1"/>
          <p:nvPr>
            <p:ph type="ctrTitle"/>
          </p:nvPr>
        </p:nvSpPr>
        <p:spPr>
          <a:xfrm>
            <a:off x="1524000" y="368375"/>
            <a:ext cx="5722800" cy="639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055E5D"/>
              </a:buClr>
              <a:buSzPts val="4000"/>
              <a:buFont typeface="Arial"/>
              <a:buNone/>
            </a:pPr>
            <a:r>
              <a:rPr b="1" lang="en-US" sz="5000">
                <a:solidFill>
                  <a:srgbClr val="8F4899"/>
                </a:solidFill>
                <a:latin typeface="Arial"/>
                <a:ea typeface="Arial"/>
                <a:cs typeface="Arial"/>
                <a:sym typeface="Arial"/>
              </a:rPr>
              <a:t>INTRODUCTION</a:t>
            </a:r>
            <a:endParaRPr sz="4000">
              <a:solidFill>
                <a:srgbClr val="8F4899"/>
              </a:solidFill>
              <a:latin typeface="Arial"/>
              <a:ea typeface="Arial"/>
              <a:cs typeface="Arial"/>
              <a:sym typeface="Arial"/>
            </a:endParaRPr>
          </a:p>
        </p:txBody>
      </p:sp>
      <p:sp>
        <p:nvSpPr>
          <p:cNvPr id="122" name="Google Shape;122;p2"/>
          <p:cNvSpPr txBox="1"/>
          <p:nvPr>
            <p:ph idx="1" type="subTitle"/>
          </p:nvPr>
        </p:nvSpPr>
        <p:spPr>
          <a:xfrm>
            <a:off x="1378125" y="1851722"/>
            <a:ext cx="9144000" cy="2326200"/>
          </a:xfrm>
          <a:prstGeom prst="rect">
            <a:avLst/>
          </a:prstGeom>
          <a:noFill/>
          <a:ln>
            <a:noFill/>
          </a:ln>
        </p:spPr>
        <p:txBody>
          <a:bodyPr anchorCtr="0" anchor="t" bIns="45700" lIns="91425" spcFirstLastPara="1" rIns="91425" wrap="square" tIns="45700">
            <a:normAutofit/>
          </a:bodyPr>
          <a:lstStyle/>
          <a:p>
            <a:pPr indent="0" lvl="0" marL="457200" rtl="0" algn="ctr">
              <a:lnSpc>
                <a:spcPct val="110000"/>
              </a:lnSpc>
              <a:spcBef>
                <a:spcPts val="0"/>
              </a:spcBef>
              <a:spcAft>
                <a:spcPts val="0"/>
              </a:spcAft>
              <a:buClr>
                <a:schemeClr val="dk1"/>
              </a:buClr>
              <a:buSzPts val="1100"/>
              <a:buNone/>
            </a:pPr>
            <a:r>
              <a:rPr i="1" lang="en-US" sz="2700">
                <a:solidFill>
                  <a:srgbClr val="888888"/>
                </a:solidFill>
                <a:latin typeface="Arial"/>
                <a:ea typeface="Arial"/>
                <a:cs typeface="Arial"/>
                <a:sym typeface="Arial"/>
              </a:rPr>
              <a:t>“WorkerBee.TV, Inc. – helping organizations use video strategically since 2008, through the Association TV</a:t>
            </a:r>
            <a:r>
              <a:rPr baseline="30000" i="1" lang="en-US" sz="2700">
                <a:solidFill>
                  <a:srgbClr val="888888"/>
                </a:solidFill>
                <a:latin typeface="Arial"/>
                <a:ea typeface="Arial"/>
                <a:cs typeface="Arial"/>
                <a:sym typeface="Arial"/>
              </a:rPr>
              <a:t>®</a:t>
            </a:r>
            <a:r>
              <a:rPr i="1" lang="en-US" sz="2700">
                <a:solidFill>
                  <a:srgbClr val="888888"/>
                </a:solidFill>
                <a:latin typeface="Arial"/>
                <a:ea typeface="Arial"/>
                <a:cs typeface="Arial"/>
                <a:sym typeface="Arial"/>
              </a:rPr>
              <a:t> video platform &amp; services.”</a:t>
            </a:r>
            <a:endParaRPr i="1" sz="2700">
              <a:solidFill>
                <a:srgbClr val="888888"/>
              </a:solidFill>
              <a:latin typeface="Arial"/>
              <a:ea typeface="Arial"/>
              <a:cs typeface="Arial"/>
              <a:sym typeface="Arial"/>
            </a:endParaRPr>
          </a:p>
          <a:p>
            <a:pPr indent="0" lvl="0" marL="457200" rtl="0" algn="ctr">
              <a:lnSpc>
                <a:spcPct val="110000"/>
              </a:lnSpc>
              <a:spcBef>
                <a:spcPts val="0"/>
              </a:spcBef>
              <a:spcAft>
                <a:spcPts val="0"/>
              </a:spcAft>
              <a:buClr>
                <a:schemeClr val="dk1"/>
              </a:buClr>
              <a:buSzPts val="1100"/>
              <a:buNone/>
            </a:pPr>
            <a:r>
              <a:rPr i="1" lang="en-US" sz="2000">
                <a:solidFill>
                  <a:srgbClr val="888888"/>
                </a:solidFill>
                <a:latin typeface="Arial"/>
                <a:ea typeface="Arial"/>
                <a:cs typeface="Arial"/>
                <a:sym typeface="Arial"/>
              </a:rPr>
              <a:t>  Published – Moving your Association from Analog to Digital</a:t>
            </a:r>
            <a:endParaRPr>
              <a:solidFill>
                <a:srgbClr val="888888"/>
              </a:solidFill>
              <a:latin typeface="Arial"/>
              <a:ea typeface="Arial"/>
              <a:cs typeface="Arial"/>
              <a:sym typeface="Arial"/>
            </a:endParaRPr>
          </a:p>
        </p:txBody>
      </p:sp>
      <p:pic>
        <p:nvPicPr>
          <p:cNvPr descr="A picture containing logo&#10;&#10;Description automatically generated" id="123" name="Google Shape;123;p2"/>
          <p:cNvPicPr preferRelativeResize="0"/>
          <p:nvPr/>
        </p:nvPicPr>
        <p:blipFill rotWithShape="1">
          <a:blip r:embed="rId3">
            <a:alphaModFix/>
          </a:blip>
          <a:srcRect b="0" l="0" r="0" t="0"/>
          <a:stretch/>
        </p:blipFill>
        <p:spPr>
          <a:xfrm>
            <a:off x="10018294" y="4752473"/>
            <a:ext cx="2326106" cy="2326106"/>
          </a:xfrm>
          <a:prstGeom prst="rect">
            <a:avLst/>
          </a:prstGeom>
          <a:noFill/>
          <a:ln>
            <a:noFill/>
          </a:ln>
        </p:spPr>
      </p:pic>
      <p:sp>
        <p:nvSpPr>
          <p:cNvPr id="124" name="Google Shape;124;p2"/>
          <p:cNvSpPr/>
          <p:nvPr/>
        </p:nvSpPr>
        <p:spPr>
          <a:xfrm rot="10800000">
            <a:off x="10522117" y="2507"/>
            <a:ext cx="1668378" cy="4122820"/>
          </a:xfrm>
          <a:prstGeom prst="rtTriangle">
            <a:avLst/>
          </a:prstGeom>
          <a:solidFill>
            <a:srgbClr val="FFCE34"/>
          </a:solidFill>
          <a:ln cap="flat" cmpd="sng" w="12700">
            <a:solidFill>
              <a:srgbClr val="FFCE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E34"/>
              </a:solidFill>
              <a:latin typeface="Calibri"/>
              <a:ea typeface="Calibri"/>
              <a:cs typeface="Calibri"/>
              <a:sym typeface="Calibri"/>
            </a:endParaRPr>
          </a:p>
        </p:txBody>
      </p:sp>
      <p:sp>
        <p:nvSpPr>
          <p:cNvPr id="125" name="Google Shape;125;p2"/>
          <p:cNvSpPr/>
          <p:nvPr/>
        </p:nvSpPr>
        <p:spPr>
          <a:xfrm rot="5400000">
            <a:off x="-1464342" y="1395161"/>
            <a:ext cx="3994483" cy="1058779"/>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26" name="Google Shape;126;p2"/>
          <p:cNvPicPr preferRelativeResize="0"/>
          <p:nvPr/>
        </p:nvPicPr>
        <p:blipFill rotWithShape="1">
          <a:blip r:embed="rId4">
            <a:alphaModFix/>
          </a:blip>
          <a:srcRect b="0" l="0" r="0" t="0"/>
          <a:stretch/>
        </p:blipFill>
        <p:spPr>
          <a:xfrm>
            <a:off x="838201" y="4236636"/>
            <a:ext cx="1505700" cy="1837700"/>
          </a:xfrm>
          <a:prstGeom prst="rect">
            <a:avLst/>
          </a:prstGeom>
          <a:noFill/>
          <a:ln>
            <a:noFill/>
          </a:ln>
        </p:spPr>
      </p:pic>
      <p:sp>
        <p:nvSpPr>
          <p:cNvPr id="127" name="Google Shape;127;p2"/>
          <p:cNvSpPr txBox="1"/>
          <p:nvPr/>
        </p:nvSpPr>
        <p:spPr>
          <a:xfrm>
            <a:off x="2394675" y="4554700"/>
            <a:ext cx="3000000" cy="1545300"/>
          </a:xfrm>
          <a:prstGeom prst="rect">
            <a:avLst/>
          </a:prstGeom>
          <a:noFill/>
          <a:ln>
            <a:noFill/>
          </a:ln>
        </p:spPr>
        <p:txBody>
          <a:bodyPr anchorCtr="0" anchor="t" bIns="91425" lIns="91425" spcFirstLastPara="1" rIns="91425" wrap="square" tIns="91425">
            <a:spAutoFit/>
          </a:bodyPr>
          <a:lstStyle/>
          <a:p>
            <a:pPr indent="0" lvl="1" marL="0" rtl="0" algn="l">
              <a:lnSpc>
                <a:spcPct val="110000"/>
              </a:lnSpc>
              <a:spcBef>
                <a:spcPts val="0"/>
              </a:spcBef>
              <a:spcAft>
                <a:spcPts val="0"/>
              </a:spcAft>
              <a:buNone/>
            </a:pPr>
            <a:r>
              <a:rPr b="1" lang="en-US" sz="2800">
                <a:solidFill>
                  <a:srgbClr val="888888"/>
                </a:solidFill>
              </a:rPr>
              <a:t>Dan Stevens</a:t>
            </a:r>
            <a:endParaRPr b="1" sz="2800">
              <a:solidFill>
                <a:srgbClr val="888888"/>
              </a:solidFill>
            </a:endParaRPr>
          </a:p>
          <a:p>
            <a:pPr indent="0" lvl="1" marL="0" rtl="0" algn="l">
              <a:lnSpc>
                <a:spcPct val="110000"/>
              </a:lnSpc>
              <a:spcBef>
                <a:spcPts val="0"/>
              </a:spcBef>
              <a:spcAft>
                <a:spcPts val="0"/>
              </a:spcAft>
              <a:buNone/>
            </a:pPr>
            <a:r>
              <a:rPr lang="en-US" sz="1800">
                <a:solidFill>
                  <a:srgbClr val="888888"/>
                </a:solidFill>
              </a:rPr>
              <a:t>President</a:t>
            </a:r>
            <a:endParaRPr>
              <a:solidFill>
                <a:srgbClr val="888888"/>
              </a:solidFill>
            </a:endParaRPr>
          </a:p>
          <a:p>
            <a:pPr indent="0" lvl="1" marL="0" rtl="0" algn="l">
              <a:lnSpc>
                <a:spcPct val="110000"/>
              </a:lnSpc>
              <a:spcBef>
                <a:spcPts val="0"/>
              </a:spcBef>
              <a:spcAft>
                <a:spcPts val="0"/>
              </a:spcAft>
              <a:buNone/>
            </a:pPr>
            <a:r>
              <a:rPr lang="en-US" sz="1800">
                <a:solidFill>
                  <a:srgbClr val="888888"/>
                </a:solidFill>
              </a:rPr>
              <a:t>WorkerBee.TV, Inc.</a:t>
            </a:r>
            <a:endParaRPr>
              <a:solidFill>
                <a:srgbClr val="888888"/>
              </a:solidFill>
            </a:endParaRPr>
          </a:p>
          <a:p>
            <a:pPr indent="0" lvl="1" marL="0" rtl="0" algn="l">
              <a:lnSpc>
                <a:spcPct val="110000"/>
              </a:lnSpc>
              <a:spcBef>
                <a:spcPts val="0"/>
              </a:spcBef>
              <a:spcAft>
                <a:spcPts val="0"/>
              </a:spcAft>
              <a:buNone/>
            </a:pPr>
            <a:r>
              <a:rPr lang="en-US" sz="1800">
                <a:solidFill>
                  <a:srgbClr val="888888"/>
                </a:solidFill>
              </a:rPr>
              <a:t>dan.stevens@workerbee.tv</a:t>
            </a:r>
            <a:endParaRPr>
              <a:solidFill>
                <a:srgbClr val="888888"/>
              </a:solidFill>
            </a:endParaRPr>
          </a:p>
        </p:txBody>
      </p:sp>
      <p:sp>
        <p:nvSpPr>
          <p:cNvPr id="128" name="Google Shape;128;p2"/>
          <p:cNvSpPr txBox="1"/>
          <p:nvPr/>
        </p:nvSpPr>
        <p:spPr>
          <a:xfrm>
            <a:off x="7668000" y="349325"/>
            <a:ext cx="3000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rgbClr val="888888"/>
                </a:solidFill>
              </a:rPr>
              <a:t>REMINDER:</a:t>
            </a:r>
            <a:endParaRPr>
              <a:solidFill>
                <a:srgbClr val="888888"/>
              </a:solidFill>
            </a:endParaRPr>
          </a:p>
          <a:p>
            <a:pPr indent="0" lvl="0" marL="0" rtl="0" algn="l">
              <a:spcBef>
                <a:spcPts val="0"/>
              </a:spcBef>
              <a:spcAft>
                <a:spcPts val="0"/>
              </a:spcAft>
              <a:buNone/>
            </a:pPr>
            <a:r>
              <a:rPr lang="en-US" sz="1600">
                <a:solidFill>
                  <a:srgbClr val="888888"/>
                </a:solidFill>
              </a:rPr>
              <a:t>CAE Credits will be available. </a:t>
            </a:r>
            <a:endParaRPr>
              <a:solidFill>
                <a:srgbClr val="888888"/>
              </a:solidFill>
            </a:endParaRPr>
          </a:p>
        </p:txBody>
      </p:sp>
      <p:pic>
        <p:nvPicPr>
          <p:cNvPr id="129" name="Google Shape;129;p2"/>
          <p:cNvPicPr preferRelativeResize="0"/>
          <p:nvPr/>
        </p:nvPicPr>
        <p:blipFill rotWithShape="1">
          <a:blip r:embed="rId5">
            <a:alphaModFix/>
          </a:blip>
          <a:srcRect b="0" l="0" r="0" t="0"/>
          <a:stretch/>
        </p:blipFill>
        <p:spPr>
          <a:xfrm>
            <a:off x="0" y="6325237"/>
            <a:ext cx="2855401" cy="532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f293e0c835_0_819"/>
          <p:cNvSpPr/>
          <p:nvPr/>
        </p:nvSpPr>
        <p:spPr>
          <a:xfrm rot="-5400000">
            <a:off x="8458343" y="3128210"/>
            <a:ext cx="4435500" cy="30321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ogo&#10;&#10;Description automatically generated" id="366" name="Google Shape;366;gf293e0c835_0_819"/>
          <p:cNvPicPr preferRelativeResize="0"/>
          <p:nvPr/>
        </p:nvPicPr>
        <p:blipFill rotWithShape="1">
          <a:blip r:embed="rId3">
            <a:alphaModFix/>
          </a:blip>
          <a:srcRect b="0" l="0" r="0" t="0"/>
          <a:stretch/>
        </p:blipFill>
        <p:spPr>
          <a:xfrm>
            <a:off x="10018294" y="4752473"/>
            <a:ext cx="2326107" cy="2326107"/>
          </a:xfrm>
          <a:prstGeom prst="rect">
            <a:avLst/>
          </a:prstGeom>
          <a:noFill/>
          <a:ln>
            <a:noFill/>
          </a:ln>
        </p:spPr>
      </p:pic>
      <p:sp>
        <p:nvSpPr>
          <p:cNvPr id="367" name="Google Shape;367;gf293e0c835_0_819"/>
          <p:cNvSpPr/>
          <p:nvPr/>
        </p:nvSpPr>
        <p:spPr>
          <a:xfrm rot="10800000">
            <a:off x="10522195" y="2427"/>
            <a:ext cx="1668300" cy="4122900"/>
          </a:xfrm>
          <a:prstGeom prst="rtTriangle">
            <a:avLst/>
          </a:prstGeom>
          <a:solidFill>
            <a:srgbClr val="FFCE34"/>
          </a:solidFill>
          <a:ln cap="flat" cmpd="sng" w="12700">
            <a:solidFill>
              <a:srgbClr val="FFCE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E34"/>
              </a:solidFill>
              <a:latin typeface="Calibri"/>
              <a:ea typeface="Calibri"/>
              <a:cs typeface="Calibri"/>
              <a:sym typeface="Calibri"/>
            </a:endParaRPr>
          </a:p>
        </p:txBody>
      </p:sp>
      <p:sp>
        <p:nvSpPr>
          <p:cNvPr id="368" name="Google Shape;368;gf293e0c835_0_819"/>
          <p:cNvSpPr/>
          <p:nvPr/>
        </p:nvSpPr>
        <p:spPr>
          <a:xfrm rot="5400000">
            <a:off x="-1464311" y="1395209"/>
            <a:ext cx="3994500" cy="10587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9" name="Google Shape;369;gf293e0c835_0_819"/>
          <p:cNvSpPr txBox="1"/>
          <p:nvPr/>
        </p:nvSpPr>
        <p:spPr>
          <a:xfrm>
            <a:off x="-1500" y="152400"/>
            <a:ext cx="12192000" cy="808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4500">
                <a:solidFill>
                  <a:srgbClr val="8F4899"/>
                </a:solidFill>
              </a:rPr>
              <a:t>VALUE OF CLOSING THE GAP</a:t>
            </a:r>
            <a:endParaRPr sz="900">
              <a:solidFill>
                <a:srgbClr val="8F4899"/>
              </a:solidFill>
            </a:endParaRPr>
          </a:p>
        </p:txBody>
      </p:sp>
      <p:sp>
        <p:nvSpPr>
          <p:cNvPr id="370" name="Google Shape;370;gf293e0c835_0_819"/>
          <p:cNvSpPr txBox="1"/>
          <p:nvPr/>
        </p:nvSpPr>
        <p:spPr>
          <a:xfrm>
            <a:off x="793750" y="1332875"/>
            <a:ext cx="9449400" cy="45339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0"/>
              </a:spcAft>
              <a:buNone/>
            </a:pPr>
            <a:r>
              <a:rPr b="1" lang="en-US" sz="2400">
                <a:solidFill>
                  <a:srgbClr val="888888"/>
                </a:solidFill>
                <a:latin typeface="Roboto"/>
                <a:ea typeface="Roboto"/>
                <a:cs typeface="Roboto"/>
                <a:sym typeface="Roboto"/>
              </a:rPr>
              <a:t>FOR MEMBERS</a:t>
            </a:r>
            <a:endParaRPr sz="2400">
              <a:solidFill>
                <a:srgbClr val="888888"/>
              </a:solidFill>
              <a:latin typeface="Roboto"/>
              <a:ea typeface="Roboto"/>
              <a:cs typeface="Roboto"/>
              <a:sym typeface="Roboto"/>
            </a:endParaRPr>
          </a:p>
          <a:p>
            <a:pPr indent="-228600" lvl="0" marL="228600" rtl="0" algn="l">
              <a:lnSpc>
                <a:spcPct val="110000"/>
              </a:lnSpc>
              <a:spcBef>
                <a:spcPts val="1000"/>
              </a:spcBef>
              <a:spcAft>
                <a:spcPts val="0"/>
              </a:spcAft>
              <a:buClr>
                <a:srgbClr val="888888"/>
              </a:buClr>
              <a:buSzPts val="3120"/>
              <a:buFont typeface="Roboto"/>
              <a:buChar char="•"/>
            </a:pPr>
            <a:r>
              <a:rPr lang="en-US" sz="2400">
                <a:solidFill>
                  <a:srgbClr val="888888"/>
                </a:solidFill>
                <a:latin typeface="Roboto"/>
                <a:ea typeface="Roboto"/>
                <a:cs typeface="Roboto"/>
                <a:sym typeface="Roboto"/>
              </a:rPr>
              <a:t> Easy to find, consume and act</a:t>
            </a:r>
            <a:endParaRPr sz="2400">
              <a:solidFill>
                <a:srgbClr val="888888"/>
              </a:solidFill>
              <a:latin typeface="Roboto"/>
              <a:ea typeface="Roboto"/>
              <a:cs typeface="Roboto"/>
              <a:sym typeface="Roboto"/>
            </a:endParaRPr>
          </a:p>
          <a:p>
            <a:pPr indent="-228600" lvl="0" marL="228600" rtl="0" algn="l">
              <a:lnSpc>
                <a:spcPct val="110000"/>
              </a:lnSpc>
              <a:spcBef>
                <a:spcPts val="1000"/>
              </a:spcBef>
              <a:spcAft>
                <a:spcPts val="0"/>
              </a:spcAft>
              <a:buClr>
                <a:srgbClr val="888888"/>
              </a:buClr>
              <a:buSzPts val="3120"/>
              <a:buFont typeface="Roboto"/>
              <a:buChar char="•"/>
            </a:pPr>
            <a:r>
              <a:rPr lang="en-US" sz="2400">
                <a:solidFill>
                  <a:srgbClr val="888888"/>
                </a:solidFill>
                <a:latin typeface="Roboto"/>
                <a:ea typeface="Roboto"/>
                <a:cs typeface="Roboto"/>
                <a:sym typeface="Roboto"/>
              </a:rPr>
              <a:t> Relevant – content, events, recommendations</a:t>
            </a:r>
            <a:endParaRPr sz="2400">
              <a:solidFill>
                <a:srgbClr val="888888"/>
              </a:solidFill>
              <a:latin typeface="Roboto"/>
              <a:ea typeface="Roboto"/>
              <a:cs typeface="Roboto"/>
              <a:sym typeface="Roboto"/>
            </a:endParaRPr>
          </a:p>
          <a:p>
            <a:pPr indent="-228600" lvl="0" marL="228600" rtl="0" algn="l">
              <a:lnSpc>
                <a:spcPct val="110000"/>
              </a:lnSpc>
              <a:spcBef>
                <a:spcPts val="1000"/>
              </a:spcBef>
              <a:spcAft>
                <a:spcPts val="0"/>
              </a:spcAft>
              <a:buClr>
                <a:srgbClr val="888888"/>
              </a:buClr>
              <a:buSzPts val="3120"/>
              <a:buFont typeface="Roboto"/>
              <a:buChar char="•"/>
            </a:pPr>
            <a:r>
              <a:rPr lang="en-US" sz="2400">
                <a:solidFill>
                  <a:srgbClr val="888888"/>
                </a:solidFill>
                <a:latin typeface="Roboto"/>
                <a:ea typeface="Roboto"/>
                <a:cs typeface="Roboto"/>
                <a:sym typeface="Roboto"/>
              </a:rPr>
              <a:t> Seeing your website (and your association) as a resource to return to</a:t>
            </a:r>
            <a:endParaRPr sz="2400">
              <a:solidFill>
                <a:srgbClr val="888888"/>
              </a:solidFill>
              <a:latin typeface="Roboto"/>
              <a:ea typeface="Roboto"/>
              <a:cs typeface="Roboto"/>
              <a:sym typeface="Roboto"/>
            </a:endParaRPr>
          </a:p>
          <a:p>
            <a:pPr indent="0" lvl="0" marL="0" rtl="0" algn="l">
              <a:lnSpc>
                <a:spcPct val="110000"/>
              </a:lnSpc>
              <a:spcBef>
                <a:spcPts val="1000"/>
              </a:spcBef>
              <a:spcAft>
                <a:spcPts val="0"/>
              </a:spcAft>
              <a:buNone/>
            </a:pPr>
            <a:r>
              <a:t/>
            </a:r>
            <a:endParaRPr sz="2400">
              <a:solidFill>
                <a:srgbClr val="888888"/>
              </a:solidFill>
              <a:latin typeface="Roboto"/>
              <a:ea typeface="Roboto"/>
              <a:cs typeface="Roboto"/>
              <a:sym typeface="Roboto"/>
            </a:endParaRPr>
          </a:p>
          <a:p>
            <a:pPr indent="0" lvl="0" marL="0" rtl="0" algn="ctr">
              <a:lnSpc>
                <a:spcPct val="110000"/>
              </a:lnSpc>
              <a:spcBef>
                <a:spcPts val="1000"/>
              </a:spcBef>
              <a:spcAft>
                <a:spcPts val="0"/>
              </a:spcAft>
              <a:buNone/>
            </a:pPr>
            <a:r>
              <a:rPr b="1" lang="en-US" sz="2400">
                <a:solidFill>
                  <a:srgbClr val="888888"/>
                </a:solidFill>
                <a:latin typeface="Roboto"/>
                <a:ea typeface="Roboto"/>
                <a:cs typeface="Roboto"/>
                <a:sym typeface="Roboto"/>
              </a:rPr>
              <a:t>IMPROVED EXPERIENCE = IMPROVED ENGAGEMENT</a:t>
            </a:r>
            <a:endParaRPr sz="2400">
              <a:solidFill>
                <a:srgbClr val="888888"/>
              </a:solidFill>
              <a:latin typeface="Roboto"/>
              <a:ea typeface="Roboto"/>
              <a:cs typeface="Roboto"/>
              <a:sym typeface="Roboto"/>
            </a:endParaRPr>
          </a:p>
          <a:p>
            <a:pPr indent="0" lvl="0" marL="0" rtl="0" algn="ctr">
              <a:lnSpc>
                <a:spcPct val="110000"/>
              </a:lnSpc>
              <a:spcBef>
                <a:spcPts val="1000"/>
              </a:spcBef>
              <a:spcAft>
                <a:spcPts val="0"/>
              </a:spcAft>
              <a:buNone/>
            </a:pPr>
            <a:r>
              <a:rPr b="1" lang="en-US" sz="2400">
                <a:solidFill>
                  <a:srgbClr val="888888"/>
                </a:solidFill>
                <a:latin typeface="Roboto"/>
                <a:ea typeface="Roboto"/>
                <a:cs typeface="Roboto"/>
                <a:sym typeface="Roboto"/>
              </a:rPr>
              <a:t>RESULTS:  BETTER RECRUITMENT, RETENTION AND REVENUE</a:t>
            </a:r>
            <a:endParaRPr>
              <a:solidFill>
                <a:srgbClr val="888888"/>
              </a:solidFill>
            </a:endParaRPr>
          </a:p>
        </p:txBody>
      </p:sp>
      <p:pic>
        <p:nvPicPr>
          <p:cNvPr id="371" name="Google Shape;371;gf293e0c835_0_819"/>
          <p:cNvPicPr preferRelativeResize="0"/>
          <p:nvPr/>
        </p:nvPicPr>
        <p:blipFill rotWithShape="1">
          <a:blip r:embed="rId4">
            <a:alphaModFix/>
          </a:blip>
          <a:srcRect b="0" l="0" r="0" t="0"/>
          <a:stretch/>
        </p:blipFill>
        <p:spPr>
          <a:xfrm>
            <a:off x="0" y="6325237"/>
            <a:ext cx="2855401" cy="532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f293e0c835_0_828"/>
          <p:cNvSpPr/>
          <p:nvPr/>
        </p:nvSpPr>
        <p:spPr>
          <a:xfrm rot="-5400000">
            <a:off x="8458343" y="3128210"/>
            <a:ext cx="4435500" cy="30321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ogo&#10;&#10;Description automatically generated" id="377" name="Google Shape;377;gf293e0c835_0_828"/>
          <p:cNvPicPr preferRelativeResize="0"/>
          <p:nvPr/>
        </p:nvPicPr>
        <p:blipFill rotWithShape="1">
          <a:blip r:embed="rId3">
            <a:alphaModFix/>
          </a:blip>
          <a:srcRect b="0" l="0" r="0" t="0"/>
          <a:stretch/>
        </p:blipFill>
        <p:spPr>
          <a:xfrm>
            <a:off x="10018294" y="4752473"/>
            <a:ext cx="2326107" cy="2326107"/>
          </a:xfrm>
          <a:prstGeom prst="rect">
            <a:avLst/>
          </a:prstGeom>
          <a:noFill/>
          <a:ln>
            <a:noFill/>
          </a:ln>
        </p:spPr>
      </p:pic>
      <p:sp>
        <p:nvSpPr>
          <p:cNvPr id="378" name="Google Shape;378;gf293e0c835_0_828"/>
          <p:cNvSpPr/>
          <p:nvPr/>
        </p:nvSpPr>
        <p:spPr>
          <a:xfrm rot="10800000">
            <a:off x="10522195" y="2427"/>
            <a:ext cx="1668300" cy="4122900"/>
          </a:xfrm>
          <a:prstGeom prst="rtTriangle">
            <a:avLst/>
          </a:prstGeom>
          <a:solidFill>
            <a:srgbClr val="FFCE34"/>
          </a:solidFill>
          <a:ln cap="flat" cmpd="sng" w="12700">
            <a:solidFill>
              <a:srgbClr val="FFCE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E34"/>
              </a:solidFill>
              <a:latin typeface="Calibri"/>
              <a:ea typeface="Calibri"/>
              <a:cs typeface="Calibri"/>
              <a:sym typeface="Calibri"/>
            </a:endParaRPr>
          </a:p>
        </p:txBody>
      </p:sp>
      <p:sp>
        <p:nvSpPr>
          <p:cNvPr id="379" name="Google Shape;379;gf293e0c835_0_828"/>
          <p:cNvSpPr/>
          <p:nvPr/>
        </p:nvSpPr>
        <p:spPr>
          <a:xfrm rot="5400000">
            <a:off x="-1464311" y="1395209"/>
            <a:ext cx="3994500" cy="10587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0" name="Google Shape;380;gf293e0c835_0_828"/>
          <p:cNvSpPr txBox="1"/>
          <p:nvPr/>
        </p:nvSpPr>
        <p:spPr>
          <a:xfrm>
            <a:off x="0" y="0"/>
            <a:ext cx="12192000" cy="808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4500">
                <a:solidFill>
                  <a:srgbClr val="8F4899"/>
                </a:solidFill>
              </a:rPr>
              <a:t>VALUE OF CLOSING THE GAP</a:t>
            </a:r>
            <a:endParaRPr sz="900">
              <a:solidFill>
                <a:srgbClr val="8F4899"/>
              </a:solidFill>
            </a:endParaRPr>
          </a:p>
        </p:txBody>
      </p:sp>
      <p:sp>
        <p:nvSpPr>
          <p:cNvPr id="381" name="Google Shape;381;gf293e0c835_0_828"/>
          <p:cNvSpPr txBox="1"/>
          <p:nvPr/>
        </p:nvSpPr>
        <p:spPr>
          <a:xfrm>
            <a:off x="999625" y="1105250"/>
            <a:ext cx="9426300" cy="51060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0"/>
              </a:spcAft>
              <a:buNone/>
            </a:pPr>
            <a:r>
              <a:rPr b="1" lang="en-US" sz="1900">
                <a:solidFill>
                  <a:srgbClr val="888888"/>
                </a:solidFill>
              </a:rPr>
              <a:t>FOR THE ASSOCIATION </a:t>
            </a:r>
            <a:endParaRPr sz="1900">
              <a:solidFill>
                <a:srgbClr val="888888"/>
              </a:solidFill>
            </a:endParaRPr>
          </a:p>
          <a:p>
            <a:pPr indent="-165989" lvl="0" marL="228600" rtl="0" algn="l">
              <a:lnSpc>
                <a:spcPct val="110000"/>
              </a:lnSpc>
              <a:spcBef>
                <a:spcPts val="1000"/>
              </a:spcBef>
              <a:spcAft>
                <a:spcPts val="0"/>
              </a:spcAft>
              <a:buClr>
                <a:srgbClr val="888888"/>
              </a:buClr>
              <a:buSzPts val="1900"/>
              <a:buChar char="•"/>
            </a:pPr>
            <a:r>
              <a:rPr lang="en-US" sz="1900">
                <a:solidFill>
                  <a:srgbClr val="888888"/>
                </a:solidFill>
              </a:rPr>
              <a:t>DATA - Ability to respond to each “individual” or “market segment”</a:t>
            </a:r>
            <a:endParaRPr sz="1900">
              <a:solidFill>
                <a:srgbClr val="888888"/>
              </a:solidFill>
            </a:endParaRPr>
          </a:p>
          <a:p>
            <a:pPr indent="-165989" lvl="0" marL="228600" rtl="0" algn="l">
              <a:lnSpc>
                <a:spcPct val="110000"/>
              </a:lnSpc>
              <a:spcBef>
                <a:spcPts val="1000"/>
              </a:spcBef>
              <a:spcAft>
                <a:spcPts val="0"/>
              </a:spcAft>
              <a:buClr>
                <a:srgbClr val="888888"/>
              </a:buClr>
              <a:buSzPts val="1900"/>
              <a:buChar char="•"/>
            </a:pPr>
            <a:r>
              <a:rPr lang="en-US" sz="1900">
                <a:solidFill>
                  <a:srgbClr val="888888"/>
                </a:solidFill>
              </a:rPr>
              <a:t> Personalized services grows revenue</a:t>
            </a:r>
            <a:endParaRPr sz="1900">
              <a:solidFill>
                <a:srgbClr val="888888"/>
              </a:solidFill>
            </a:endParaRPr>
          </a:p>
          <a:p>
            <a:pPr indent="-196533" lvl="1" marL="685800" rtl="0" algn="l">
              <a:lnSpc>
                <a:spcPct val="110000"/>
              </a:lnSpc>
              <a:spcBef>
                <a:spcPts val="500"/>
              </a:spcBef>
              <a:spcAft>
                <a:spcPts val="0"/>
              </a:spcAft>
              <a:buClr>
                <a:srgbClr val="888888"/>
              </a:buClr>
              <a:buSzPts val="1900"/>
              <a:buChar char="•"/>
            </a:pPr>
            <a:r>
              <a:rPr lang="en-US" sz="1900">
                <a:solidFill>
                  <a:srgbClr val="888888"/>
                </a:solidFill>
              </a:rPr>
              <a:t>Member services, events, webinars, online learning</a:t>
            </a:r>
            <a:endParaRPr sz="1900">
              <a:solidFill>
                <a:srgbClr val="888888"/>
              </a:solidFill>
            </a:endParaRPr>
          </a:p>
          <a:p>
            <a:pPr indent="-196533" lvl="1" marL="685800" rtl="0" algn="l">
              <a:lnSpc>
                <a:spcPct val="110000"/>
              </a:lnSpc>
              <a:spcBef>
                <a:spcPts val="500"/>
              </a:spcBef>
              <a:spcAft>
                <a:spcPts val="0"/>
              </a:spcAft>
              <a:buClr>
                <a:srgbClr val="888888"/>
              </a:buClr>
              <a:buSzPts val="1900"/>
              <a:buChar char="•"/>
            </a:pPr>
            <a:r>
              <a:rPr lang="en-US" sz="1900">
                <a:solidFill>
                  <a:srgbClr val="888888"/>
                </a:solidFill>
              </a:rPr>
              <a:t>And….Retention!</a:t>
            </a:r>
            <a:endParaRPr sz="1900">
              <a:solidFill>
                <a:srgbClr val="888888"/>
              </a:solidFill>
            </a:endParaRPr>
          </a:p>
          <a:p>
            <a:pPr indent="-165989" lvl="0" marL="228600" rtl="0" algn="l">
              <a:lnSpc>
                <a:spcPct val="110000"/>
              </a:lnSpc>
              <a:spcBef>
                <a:spcPts val="1000"/>
              </a:spcBef>
              <a:spcAft>
                <a:spcPts val="0"/>
              </a:spcAft>
              <a:buClr>
                <a:srgbClr val="888888"/>
              </a:buClr>
              <a:buSzPts val="1900"/>
              <a:buChar char="•"/>
            </a:pPr>
            <a:r>
              <a:rPr lang="en-US" sz="1900">
                <a:solidFill>
                  <a:srgbClr val="888888"/>
                </a:solidFill>
              </a:rPr>
              <a:t> Influence and improve programming, pricing, length of videos, mix of content and more!</a:t>
            </a:r>
            <a:endParaRPr sz="1900">
              <a:solidFill>
                <a:srgbClr val="888888"/>
              </a:solidFill>
            </a:endParaRPr>
          </a:p>
          <a:p>
            <a:pPr indent="-165989" lvl="0" marL="228600" rtl="0" algn="l">
              <a:lnSpc>
                <a:spcPct val="110000"/>
              </a:lnSpc>
              <a:spcBef>
                <a:spcPts val="1000"/>
              </a:spcBef>
              <a:spcAft>
                <a:spcPts val="0"/>
              </a:spcAft>
              <a:buClr>
                <a:srgbClr val="888888"/>
              </a:buClr>
              <a:buSzPts val="1900"/>
              <a:buChar char="•"/>
            </a:pPr>
            <a:r>
              <a:rPr lang="en-US" sz="1900">
                <a:solidFill>
                  <a:srgbClr val="888888"/>
                </a:solidFill>
              </a:rPr>
              <a:t>Reduced cost of Operations and Risk</a:t>
            </a:r>
            <a:endParaRPr sz="1900">
              <a:solidFill>
                <a:srgbClr val="888888"/>
              </a:solidFill>
            </a:endParaRPr>
          </a:p>
          <a:p>
            <a:pPr indent="-196533" lvl="1" marL="685800" rtl="0" algn="l">
              <a:lnSpc>
                <a:spcPct val="110000"/>
              </a:lnSpc>
              <a:spcBef>
                <a:spcPts val="500"/>
              </a:spcBef>
              <a:spcAft>
                <a:spcPts val="0"/>
              </a:spcAft>
              <a:buClr>
                <a:srgbClr val="888888"/>
              </a:buClr>
              <a:buSzPts val="1900"/>
              <a:buChar char="•"/>
            </a:pPr>
            <a:r>
              <a:rPr lang="en-US" sz="1900">
                <a:solidFill>
                  <a:srgbClr val="888888"/>
                </a:solidFill>
              </a:rPr>
              <a:t>Integrations, Security, Member Support</a:t>
            </a:r>
            <a:endParaRPr sz="1900">
              <a:solidFill>
                <a:srgbClr val="888888"/>
              </a:solidFill>
            </a:endParaRPr>
          </a:p>
          <a:p>
            <a:pPr indent="-45337" lvl="0" marL="228600" rtl="0" algn="l">
              <a:lnSpc>
                <a:spcPct val="110000"/>
              </a:lnSpc>
              <a:spcBef>
                <a:spcPts val="1000"/>
              </a:spcBef>
              <a:spcAft>
                <a:spcPts val="0"/>
              </a:spcAft>
              <a:buNone/>
            </a:pPr>
            <a:r>
              <a:t/>
            </a:r>
            <a:endParaRPr sz="1900">
              <a:solidFill>
                <a:srgbClr val="888888"/>
              </a:solidFill>
            </a:endParaRPr>
          </a:p>
          <a:p>
            <a:pPr indent="0" lvl="0" marL="0" rtl="0" algn="ctr">
              <a:lnSpc>
                <a:spcPct val="110000"/>
              </a:lnSpc>
              <a:spcBef>
                <a:spcPts val="1000"/>
              </a:spcBef>
              <a:spcAft>
                <a:spcPts val="0"/>
              </a:spcAft>
              <a:buNone/>
            </a:pPr>
            <a:r>
              <a:rPr b="1" lang="en-US" sz="1900">
                <a:solidFill>
                  <a:srgbClr val="888888"/>
                </a:solidFill>
              </a:rPr>
              <a:t>IMPROVED EXPERIENCE = IMPROVED ENGAGEMENT</a:t>
            </a:r>
            <a:endParaRPr sz="1900">
              <a:solidFill>
                <a:srgbClr val="888888"/>
              </a:solidFill>
            </a:endParaRPr>
          </a:p>
          <a:p>
            <a:pPr indent="0" lvl="0" marL="0" rtl="0" algn="ctr">
              <a:lnSpc>
                <a:spcPct val="110000"/>
              </a:lnSpc>
              <a:spcBef>
                <a:spcPts val="1000"/>
              </a:spcBef>
              <a:spcAft>
                <a:spcPts val="0"/>
              </a:spcAft>
              <a:buNone/>
            </a:pPr>
            <a:r>
              <a:rPr b="1" lang="en-US" sz="1900">
                <a:solidFill>
                  <a:srgbClr val="888888"/>
                </a:solidFill>
              </a:rPr>
              <a:t>RESULTS:  BETTER RECRUITMENT, RETENTION AND REVENUE</a:t>
            </a:r>
            <a:endParaRPr sz="1900">
              <a:solidFill>
                <a:srgbClr val="888888"/>
              </a:solidFill>
            </a:endParaRPr>
          </a:p>
        </p:txBody>
      </p:sp>
      <p:pic>
        <p:nvPicPr>
          <p:cNvPr id="382" name="Google Shape;382;gf293e0c835_0_828"/>
          <p:cNvPicPr preferRelativeResize="0"/>
          <p:nvPr/>
        </p:nvPicPr>
        <p:blipFill rotWithShape="1">
          <a:blip r:embed="rId4">
            <a:alphaModFix/>
          </a:blip>
          <a:srcRect b="0" l="0" r="0" t="0"/>
          <a:stretch/>
        </p:blipFill>
        <p:spPr>
          <a:xfrm>
            <a:off x="0" y="6325237"/>
            <a:ext cx="2855401" cy="532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f293e593a3_0_10"/>
          <p:cNvSpPr/>
          <p:nvPr/>
        </p:nvSpPr>
        <p:spPr>
          <a:xfrm rot="-5400000">
            <a:off x="8458343" y="3128210"/>
            <a:ext cx="4435500" cy="30321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ogo&#10;&#10;Description automatically generated" id="388" name="Google Shape;388;gf293e593a3_0_10"/>
          <p:cNvPicPr preferRelativeResize="0"/>
          <p:nvPr/>
        </p:nvPicPr>
        <p:blipFill rotWithShape="1">
          <a:blip r:embed="rId3">
            <a:alphaModFix/>
          </a:blip>
          <a:srcRect b="0" l="0" r="0" t="0"/>
          <a:stretch/>
        </p:blipFill>
        <p:spPr>
          <a:xfrm>
            <a:off x="10018294" y="4752473"/>
            <a:ext cx="2326107" cy="2326107"/>
          </a:xfrm>
          <a:prstGeom prst="rect">
            <a:avLst/>
          </a:prstGeom>
          <a:noFill/>
          <a:ln>
            <a:noFill/>
          </a:ln>
        </p:spPr>
      </p:pic>
      <p:sp>
        <p:nvSpPr>
          <p:cNvPr id="389" name="Google Shape;389;gf293e593a3_0_10"/>
          <p:cNvSpPr/>
          <p:nvPr/>
        </p:nvSpPr>
        <p:spPr>
          <a:xfrm rot="10800000">
            <a:off x="10522195" y="2427"/>
            <a:ext cx="1668300" cy="4122900"/>
          </a:xfrm>
          <a:prstGeom prst="rtTriangle">
            <a:avLst/>
          </a:prstGeom>
          <a:solidFill>
            <a:srgbClr val="FFCE34"/>
          </a:solidFill>
          <a:ln cap="flat" cmpd="sng" w="12700">
            <a:solidFill>
              <a:srgbClr val="FFCE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E34"/>
              </a:solidFill>
              <a:latin typeface="Calibri"/>
              <a:ea typeface="Calibri"/>
              <a:cs typeface="Calibri"/>
              <a:sym typeface="Calibri"/>
            </a:endParaRPr>
          </a:p>
        </p:txBody>
      </p:sp>
      <p:sp>
        <p:nvSpPr>
          <p:cNvPr id="390" name="Google Shape;390;gf293e593a3_0_10"/>
          <p:cNvSpPr/>
          <p:nvPr/>
        </p:nvSpPr>
        <p:spPr>
          <a:xfrm rot="5400000">
            <a:off x="-1464311" y="1395209"/>
            <a:ext cx="3994500" cy="10587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1" name="Google Shape;391;gf293e593a3_0_10"/>
          <p:cNvSpPr txBox="1"/>
          <p:nvPr/>
        </p:nvSpPr>
        <p:spPr>
          <a:xfrm>
            <a:off x="-333075" y="62675"/>
            <a:ext cx="12192000" cy="808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4500">
                <a:solidFill>
                  <a:srgbClr val="8F4899"/>
                </a:solidFill>
              </a:rPr>
              <a:t>COST-BENEFIT OF FUTURE STATE</a:t>
            </a:r>
            <a:endParaRPr sz="400">
              <a:solidFill>
                <a:srgbClr val="8F4899"/>
              </a:solidFill>
            </a:endParaRPr>
          </a:p>
        </p:txBody>
      </p:sp>
      <p:sp>
        <p:nvSpPr>
          <p:cNvPr id="392" name="Google Shape;392;gf293e593a3_0_10"/>
          <p:cNvSpPr txBox="1"/>
          <p:nvPr/>
        </p:nvSpPr>
        <p:spPr>
          <a:xfrm>
            <a:off x="999625" y="1105250"/>
            <a:ext cx="9426300" cy="5497200"/>
          </a:xfrm>
          <a:prstGeom prst="rect">
            <a:avLst/>
          </a:prstGeom>
          <a:noFill/>
          <a:ln>
            <a:noFill/>
          </a:ln>
        </p:spPr>
        <p:txBody>
          <a:bodyPr anchorCtr="0" anchor="t" bIns="91425" lIns="91425" spcFirstLastPara="1" rIns="91425" wrap="square" tIns="91425">
            <a:spAutoFit/>
          </a:bodyPr>
          <a:lstStyle/>
          <a:p>
            <a:pPr indent="-202057" lvl="0" marL="228600" rtl="0" algn="l">
              <a:lnSpc>
                <a:spcPct val="110000"/>
              </a:lnSpc>
              <a:spcBef>
                <a:spcPts val="0"/>
              </a:spcBef>
              <a:spcAft>
                <a:spcPts val="0"/>
              </a:spcAft>
              <a:buClr>
                <a:srgbClr val="888888"/>
              </a:buClr>
              <a:buSzPts val="2000"/>
              <a:buFont typeface="Roboto"/>
              <a:buChar char="•"/>
            </a:pPr>
            <a:r>
              <a:rPr b="1" lang="en-US" sz="2000">
                <a:solidFill>
                  <a:srgbClr val="888888"/>
                </a:solidFill>
                <a:latin typeface="Roboto"/>
                <a:ea typeface="Roboto"/>
                <a:cs typeface="Roboto"/>
                <a:sym typeface="Roboto"/>
              </a:rPr>
              <a:t>Tangible and measurable</a:t>
            </a:r>
            <a:endParaRPr sz="2000">
              <a:solidFill>
                <a:srgbClr val="888888"/>
              </a:solidFill>
              <a:latin typeface="Roboto"/>
              <a:ea typeface="Roboto"/>
              <a:cs typeface="Roboto"/>
              <a:sym typeface="Roboto"/>
            </a:endParaRPr>
          </a:p>
          <a:p>
            <a:pPr indent="-227648" lvl="1" marL="685800" rtl="0" algn="l">
              <a:lnSpc>
                <a:spcPct val="110000"/>
              </a:lnSpc>
              <a:spcBef>
                <a:spcPts val="500"/>
              </a:spcBef>
              <a:spcAft>
                <a:spcPts val="0"/>
              </a:spcAft>
              <a:buClr>
                <a:srgbClr val="888888"/>
              </a:buClr>
              <a:buSzPts val="2000"/>
              <a:buFont typeface="Roboto"/>
              <a:buChar char="•"/>
            </a:pPr>
            <a:r>
              <a:rPr lang="en-US" sz="2000">
                <a:solidFill>
                  <a:srgbClr val="888888"/>
                </a:solidFill>
                <a:latin typeface="Roboto"/>
                <a:ea typeface="Roboto"/>
                <a:cs typeface="Roboto"/>
                <a:sym typeface="Roboto"/>
              </a:rPr>
              <a:t>Engagement</a:t>
            </a:r>
            <a:endParaRPr sz="2000">
              <a:solidFill>
                <a:srgbClr val="888888"/>
              </a:solidFill>
              <a:latin typeface="Roboto"/>
              <a:ea typeface="Roboto"/>
              <a:cs typeface="Roboto"/>
              <a:sym typeface="Roboto"/>
            </a:endParaRPr>
          </a:p>
          <a:p>
            <a:pPr indent="-227648" lvl="1" marL="685800" rtl="0" algn="l">
              <a:lnSpc>
                <a:spcPct val="110000"/>
              </a:lnSpc>
              <a:spcBef>
                <a:spcPts val="500"/>
              </a:spcBef>
              <a:spcAft>
                <a:spcPts val="0"/>
              </a:spcAft>
              <a:buClr>
                <a:srgbClr val="888888"/>
              </a:buClr>
              <a:buSzPts val="2000"/>
              <a:buFont typeface="Roboto"/>
              <a:buChar char="•"/>
            </a:pPr>
            <a:r>
              <a:rPr lang="en-US" sz="2000">
                <a:solidFill>
                  <a:srgbClr val="888888"/>
                </a:solidFill>
                <a:latin typeface="Roboto"/>
                <a:ea typeface="Roboto"/>
                <a:cs typeface="Roboto"/>
                <a:sym typeface="Roboto"/>
              </a:rPr>
              <a:t>Data accuracy and usability</a:t>
            </a:r>
            <a:endParaRPr sz="2000">
              <a:solidFill>
                <a:srgbClr val="888888"/>
              </a:solidFill>
              <a:latin typeface="Roboto"/>
              <a:ea typeface="Roboto"/>
              <a:cs typeface="Roboto"/>
              <a:sym typeface="Roboto"/>
            </a:endParaRPr>
          </a:p>
          <a:p>
            <a:pPr indent="-227648" lvl="1" marL="685800" rtl="0" algn="l">
              <a:lnSpc>
                <a:spcPct val="110000"/>
              </a:lnSpc>
              <a:spcBef>
                <a:spcPts val="500"/>
              </a:spcBef>
              <a:spcAft>
                <a:spcPts val="0"/>
              </a:spcAft>
              <a:buClr>
                <a:srgbClr val="888888"/>
              </a:buClr>
              <a:buSzPts val="2000"/>
              <a:buFont typeface="Roboto"/>
              <a:buChar char="•"/>
            </a:pPr>
            <a:r>
              <a:rPr lang="en-US" sz="2000">
                <a:solidFill>
                  <a:srgbClr val="888888"/>
                </a:solidFill>
                <a:latin typeface="Roboto"/>
                <a:ea typeface="Roboto"/>
                <a:cs typeface="Roboto"/>
                <a:sym typeface="Roboto"/>
              </a:rPr>
              <a:t>Campaigns and real-time referrals</a:t>
            </a:r>
            <a:endParaRPr sz="2000">
              <a:solidFill>
                <a:srgbClr val="888888"/>
              </a:solidFill>
              <a:latin typeface="Roboto"/>
              <a:ea typeface="Roboto"/>
              <a:cs typeface="Roboto"/>
              <a:sym typeface="Roboto"/>
            </a:endParaRPr>
          </a:p>
          <a:p>
            <a:pPr indent="-227648" lvl="1" marL="685800" rtl="0" algn="l">
              <a:lnSpc>
                <a:spcPct val="110000"/>
              </a:lnSpc>
              <a:spcBef>
                <a:spcPts val="500"/>
              </a:spcBef>
              <a:spcAft>
                <a:spcPts val="0"/>
              </a:spcAft>
              <a:buClr>
                <a:srgbClr val="888888"/>
              </a:buClr>
              <a:buSzPts val="2000"/>
              <a:buFont typeface="Roboto"/>
              <a:buChar char="•"/>
            </a:pPr>
            <a:r>
              <a:rPr lang="en-US" sz="2000">
                <a:solidFill>
                  <a:srgbClr val="888888"/>
                </a:solidFill>
                <a:latin typeface="Roboto"/>
                <a:ea typeface="Roboto"/>
                <a:cs typeface="Roboto"/>
                <a:sym typeface="Roboto"/>
              </a:rPr>
              <a:t>Results and impact on Recruitment, Retention and Revenue</a:t>
            </a:r>
            <a:endParaRPr sz="2000">
              <a:solidFill>
                <a:srgbClr val="888888"/>
              </a:solidFill>
              <a:latin typeface="Roboto"/>
              <a:ea typeface="Roboto"/>
              <a:cs typeface="Roboto"/>
              <a:sym typeface="Roboto"/>
            </a:endParaRPr>
          </a:p>
          <a:p>
            <a:pPr indent="-202057" lvl="0" marL="228600" rtl="0" algn="l">
              <a:lnSpc>
                <a:spcPct val="110000"/>
              </a:lnSpc>
              <a:spcBef>
                <a:spcPts val="1000"/>
              </a:spcBef>
              <a:spcAft>
                <a:spcPts val="0"/>
              </a:spcAft>
              <a:buClr>
                <a:srgbClr val="888888"/>
              </a:buClr>
              <a:buSzPts val="2000"/>
              <a:buFont typeface="Roboto"/>
              <a:buChar char="•"/>
            </a:pPr>
            <a:r>
              <a:rPr b="1" lang="en-US" sz="2000">
                <a:solidFill>
                  <a:srgbClr val="888888"/>
                </a:solidFill>
                <a:latin typeface="Roboto"/>
                <a:ea typeface="Roboto"/>
                <a:cs typeface="Roboto"/>
                <a:sym typeface="Roboto"/>
              </a:rPr>
              <a:t>Intangible</a:t>
            </a:r>
            <a:endParaRPr sz="2000">
              <a:solidFill>
                <a:srgbClr val="888888"/>
              </a:solidFill>
              <a:latin typeface="Roboto"/>
              <a:ea typeface="Roboto"/>
              <a:cs typeface="Roboto"/>
              <a:sym typeface="Roboto"/>
            </a:endParaRPr>
          </a:p>
          <a:p>
            <a:pPr indent="-227648" lvl="1" marL="685800" rtl="0" algn="l">
              <a:lnSpc>
                <a:spcPct val="110000"/>
              </a:lnSpc>
              <a:spcBef>
                <a:spcPts val="500"/>
              </a:spcBef>
              <a:spcAft>
                <a:spcPts val="0"/>
              </a:spcAft>
              <a:buClr>
                <a:srgbClr val="888888"/>
              </a:buClr>
              <a:buSzPts val="2000"/>
              <a:buFont typeface="Roboto"/>
              <a:buChar char="•"/>
            </a:pPr>
            <a:r>
              <a:rPr lang="en-US" sz="2000">
                <a:solidFill>
                  <a:srgbClr val="888888"/>
                </a:solidFill>
                <a:latin typeface="Roboto"/>
                <a:ea typeface="Roboto"/>
                <a:cs typeface="Roboto"/>
                <a:sym typeface="Roboto"/>
              </a:rPr>
              <a:t>Value of data on decision making</a:t>
            </a:r>
            <a:endParaRPr sz="2000">
              <a:solidFill>
                <a:srgbClr val="888888"/>
              </a:solidFill>
              <a:latin typeface="Roboto"/>
              <a:ea typeface="Roboto"/>
              <a:cs typeface="Roboto"/>
              <a:sym typeface="Roboto"/>
            </a:endParaRPr>
          </a:p>
          <a:p>
            <a:pPr indent="-227648" lvl="1" marL="685800" rtl="0" algn="l">
              <a:lnSpc>
                <a:spcPct val="110000"/>
              </a:lnSpc>
              <a:spcBef>
                <a:spcPts val="500"/>
              </a:spcBef>
              <a:spcAft>
                <a:spcPts val="0"/>
              </a:spcAft>
              <a:buClr>
                <a:srgbClr val="888888"/>
              </a:buClr>
              <a:buSzPts val="2000"/>
              <a:buFont typeface="Roboto"/>
              <a:buChar char="•"/>
            </a:pPr>
            <a:r>
              <a:rPr lang="en-US" sz="2000">
                <a:solidFill>
                  <a:srgbClr val="888888"/>
                </a:solidFill>
                <a:latin typeface="Roboto"/>
                <a:ea typeface="Roboto"/>
                <a:cs typeface="Roboto"/>
                <a:sym typeface="Roboto"/>
              </a:rPr>
              <a:t>Value of data on member experience</a:t>
            </a:r>
            <a:endParaRPr sz="2000">
              <a:solidFill>
                <a:srgbClr val="888888"/>
              </a:solidFill>
              <a:latin typeface="Roboto"/>
              <a:ea typeface="Roboto"/>
              <a:cs typeface="Roboto"/>
              <a:sym typeface="Roboto"/>
            </a:endParaRPr>
          </a:p>
          <a:p>
            <a:pPr indent="-227648" lvl="1" marL="685800" rtl="0" algn="l">
              <a:lnSpc>
                <a:spcPct val="110000"/>
              </a:lnSpc>
              <a:spcBef>
                <a:spcPts val="500"/>
              </a:spcBef>
              <a:spcAft>
                <a:spcPts val="0"/>
              </a:spcAft>
              <a:buClr>
                <a:srgbClr val="888888"/>
              </a:buClr>
              <a:buSzPts val="2000"/>
              <a:buFont typeface="Roboto"/>
              <a:buChar char="•"/>
            </a:pPr>
            <a:r>
              <a:rPr lang="en-US" sz="2000">
                <a:solidFill>
                  <a:srgbClr val="888888"/>
                </a:solidFill>
                <a:highlight>
                  <a:schemeClr val="lt1"/>
                </a:highlight>
                <a:latin typeface="Roboto"/>
                <a:ea typeface="Roboto"/>
                <a:cs typeface="Roboto"/>
                <a:sym typeface="Roboto"/>
              </a:rPr>
              <a:t>Fewer integrations to maintain </a:t>
            </a:r>
            <a:endParaRPr sz="2000">
              <a:solidFill>
                <a:srgbClr val="888888"/>
              </a:solidFill>
              <a:latin typeface="Roboto"/>
              <a:ea typeface="Roboto"/>
              <a:cs typeface="Roboto"/>
              <a:sym typeface="Roboto"/>
            </a:endParaRPr>
          </a:p>
          <a:p>
            <a:pPr indent="-202057" lvl="0" marL="228600" rtl="0" algn="l">
              <a:lnSpc>
                <a:spcPct val="110000"/>
              </a:lnSpc>
              <a:spcBef>
                <a:spcPts val="1000"/>
              </a:spcBef>
              <a:spcAft>
                <a:spcPts val="0"/>
              </a:spcAft>
              <a:buClr>
                <a:srgbClr val="888888"/>
              </a:buClr>
              <a:buSzPts val="2000"/>
              <a:buFont typeface="Roboto"/>
              <a:buChar char="•"/>
            </a:pPr>
            <a:r>
              <a:rPr b="1" lang="en-US" sz="2000">
                <a:solidFill>
                  <a:srgbClr val="888888"/>
                </a:solidFill>
                <a:latin typeface="Roboto"/>
                <a:ea typeface="Roboto"/>
                <a:cs typeface="Roboto"/>
                <a:sym typeface="Roboto"/>
              </a:rPr>
              <a:t>Measured improvement in 3R’s</a:t>
            </a:r>
            <a:endParaRPr sz="2000">
              <a:solidFill>
                <a:srgbClr val="888888"/>
              </a:solidFill>
              <a:latin typeface="Roboto"/>
              <a:ea typeface="Roboto"/>
              <a:cs typeface="Roboto"/>
              <a:sym typeface="Roboto"/>
            </a:endParaRPr>
          </a:p>
          <a:p>
            <a:pPr indent="-227648" lvl="1" marL="685800" rtl="0" algn="l">
              <a:lnSpc>
                <a:spcPct val="110000"/>
              </a:lnSpc>
              <a:spcBef>
                <a:spcPts val="500"/>
              </a:spcBef>
              <a:spcAft>
                <a:spcPts val="0"/>
              </a:spcAft>
              <a:buClr>
                <a:srgbClr val="888888"/>
              </a:buClr>
              <a:buSzPts val="2000"/>
              <a:buFont typeface="Roboto"/>
              <a:buChar char="•"/>
            </a:pPr>
            <a:r>
              <a:rPr lang="en-US" sz="2000">
                <a:solidFill>
                  <a:srgbClr val="888888"/>
                </a:solidFill>
                <a:latin typeface="Roboto"/>
                <a:ea typeface="Roboto"/>
                <a:cs typeface="Roboto"/>
                <a:sym typeface="Roboto"/>
              </a:rPr>
              <a:t>Recruitment, Retention and Revenue</a:t>
            </a:r>
            <a:endParaRPr sz="2000">
              <a:solidFill>
                <a:srgbClr val="888888"/>
              </a:solidFill>
              <a:latin typeface="Roboto"/>
              <a:ea typeface="Roboto"/>
              <a:cs typeface="Roboto"/>
              <a:sym typeface="Roboto"/>
            </a:endParaRPr>
          </a:p>
          <a:p>
            <a:pPr indent="-100648" lvl="1" marL="685800" rtl="0" algn="l">
              <a:lnSpc>
                <a:spcPct val="110000"/>
              </a:lnSpc>
              <a:spcBef>
                <a:spcPts val="500"/>
              </a:spcBef>
              <a:spcAft>
                <a:spcPts val="0"/>
              </a:spcAft>
              <a:buClr>
                <a:schemeClr val="dk1"/>
              </a:buClr>
              <a:buSzPts val="1100"/>
              <a:buFont typeface="Arial"/>
              <a:buNone/>
            </a:pPr>
            <a:r>
              <a:t/>
            </a:r>
            <a:endParaRPr sz="1800">
              <a:solidFill>
                <a:srgbClr val="888888"/>
              </a:solidFill>
              <a:latin typeface="Roboto"/>
              <a:ea typeface="Roboto"/>
              <a:cs typeface="Roboto"/>
              <a:sym typeface="Roboto"/>
            </a:endParaRPr>
          </a:p>
          <a:p>
            <a:pPr indent="0" lvl="1" marL="457200" rtl="0" algn="ctr">
              <a:lnSpc>
                <a:spcPct val="110000"/>
              </a:lnSpc>
              <a:spcBef>
                <a:spcPts val="500"/>
              </a:spcBef>
              <a:spcAft>
                <a:spcPts val="0"/>
              </a:spcAft>
              <a:buClr>
                <a:schemeClr val="dk1"/>
              </a:buClr>
              <a:buSzPts val="1100"/>
              <a:buFont typeface="Arial"/>
              <a:buNone/>
            </a:pPr>
            <a:r>
              <a:rPr b="1" lang="en-US" sz="2500">
                <a:solidFill>
                  <a:srgbClr val="FF0000"/>
                </a:solidFill>
                <a:latin typeface="Roboto"/>
                <a:ea typeface="Roboto"/>
                <a:cs typeface="Roboto"/>
                <a:sym typeface="Roboto"/>
              </a:rPr>
              <a:t>13% Higher Retention – Do the Math?</a:t>
            </a:r>
            <a:endParaRPr b="1" sz="1900">
              <a:solidFill>
                <a:srgbClr val="8F4899"/>
              </a:solidFill>
            </a:endParaRPr>
          </a:p>
        </p:txBody>
      </p:sp>
      <p:pic>
        <p:nvPicPr>
          <p:cNvPr id="393" name="Google Shape;393;gf293e593a3_0_10"/>
          <p:cNvPicPr preferRelativeResize="0"/>
          <p:nvPr/>
        </p:nvPicPr>
        <p:blipFill rotWithShape="1">
          <a:blip r:embed="rId4">
            <a:alphaModFix/>
          </a:blip>
          <a:srcRect b="0" l="0" r="0" t="0"/>
          <a:stretch/>
        </p:blipFill>
        <p:spPr>
          <a:xfrm>
            <a:off x="0" y="6325237"/>
            <a:ext cx="2855401" cy="532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f293e593a3_0_20"/>
          <p:cNvSpPr/>
          <p:nvPr/>
        </p:nvSpPr>
        <p:spPr>
          <a:xfrm rot="-5400000">
            <a:off x="8458343" y="3128210"/>
            <a:ext cx="4435500" cy="30321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ogo&#10;&#10;Description automatically generated" id="399" name="Google Shape;399;gf293e593a3_0_20"/>
          <p:cNvPicPr preferRelativeResize="0"/>
          <p:nvPr/>
        </p:nvPicPr>
        <p:blipFill rotWithShape="1">
          <a:blip r:embed="rId3">
            <a:alphaModFix/>
          </a:blip>
          <a:srcRect b="0" l="0" r="0" t="0"/>
          <a:stretch/>
        </p:blipFill>
        <p:spPr>
          <a:xfrm>
            <a:off x="10018294" y="4752473"/>
            <a:ext cx="2326107" cy="2326107"/>
          </a:xfrm>
          <a:prstGeom prst="rect">
            <a:avLst/>
          </a:prstGeom>
          <a:noFill/>
          <a:ln>
            <a:noFill/>
          </a:ln>
        </p:spPr>
      </p:pic>
      <p:sp>
        <p:nvSpPr>
          <p:cNvPr id="400" name="Google Shape;400;gf293e593a3_0_20"/>
          <p:cNvSpPr/>
          <p:nvPr/>
        </p:nvSpPr>
        <p:spPr>
          <a:xfrm rot="10800000">
            <a:off x="10522195" y="2427"/>
            <a:ext cx="1668300" cy="4122900"/>
          </a:xfrm>
          <a:prstGeom prst="rtTriangle">
            <a:avLst/>
          </a:prstGeom>
          <a:solidFill>
            <a:srgbClr val="FFCE34"/>
          </a:solidFill>
          <a:ln cap="flat" cmpd="sng" w="12700">
            <a:solidFill>
              <a:srgbClr val="FFCE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E34"/>
              </a:solidFill>
              <a:latin typeface="Calibri"/>
              <a:ea typeface="Calibri"/>
              <a:cs typeface="Calibri"/>
              <a:sym typeface="Calibri"/>
            </a:endParaRPr>
          </a:p>
        </p:txBody>
      </p:sp>
      <p:sp>
        <p:nvSpPr>
          <p:cNvPr id="401" name="Google Shape;401;gf293e593a3_0_20"/>
          <p:cNvSpPr/>
          <p:nvPr/>
        </p:nvSpPr>
        <p:spPr>
          <a:xfrm rot="5400000">
            <a:off x="-1464311" y="1395209"/>
            <a:ext cx="3994500" cy="10587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2" name="Google Shape;402;gf293e593a3_0_20"/>
          <p:cNvSpPr txBox="1"/>
          <p:nvPr/>
        </p:nvSpPr>
        <p:spPr>
          <a:xfrm>
            <a:off x="-126875" y="2656700"/>
            <a:ext cx="12192000" cy="1265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3800">
                <a:solidFill>
                  <a:srgbClr val="8F4899"/>
                </a:solidFill>
              </a:rPr>
              <a:t>PLANNING FOR DIGITAL TRANSFORMATION</a:t>
            </a:r>
            <a:endParaRPr b="1" sz="3800">
              <a:solidFill>
                <a:srgbClr val="8F4899"/>
              </a:solidFill>
            </a:endParaRPr>
          </a:p>
          <a:p>
            <a:pPr indent="0" lvl="0" marL="0" rtl="0" algn="ctr">
              <a:lnSpc>
                <a:spcPct val="90000"/>
              </a:lnSpc>
              <a:spcBef>
                <a:spcPts val="0"/>
              </a:spcBef>
              <a:spcAft>
                <a:spcPts val="0"/>
              </a:spcAft>
              <a:buNone/>
            </a:pPr>
            <a:r>
              <a:t/>
            </a:r>
            <a:endParaRPr b="1" sz="2000">
              <a:solidFill>
                <a:srgbClr val="8F4899"/>
              </a:solidFill>
            </a:endParaRPr>
          </a:p>
          <a:p>
            <a:pPr indent="0" lvl="0" marL="0" rtl="0" algn="ctr">
              <a:lnSpc>
                <a:spcPct val="90000"/>
              </a:lnSpc>
              <a:spcBef>
                <a:spcPts val="0"/>
              </a:spcBef>
              <a:spcAft>
                <a:spcPts val="0"/>
              </a:spcAft>
              <a:buNone/>
            </a:pPr>
            <a:r>
              <a:rPr b="1" lang="en-US" sz="2000">
                <a:solidFill>
                  <a:srgbClr val="8F4899"/>
                </a:solidFill>
              </a:rPr>
              <a:t>TRANSFORMING YOUR WEBSITE INTO THE NETFLIX FOR YOUR MEMBERS</a:t>
            </a:r>
            <a:endParaRPr sz="1000">
              <a:solidFill>
                <a:srgbClr val="8F4899"/>
              </a:solidFill>
            </a:endParaRPr>
          </a:p>
        </p:txBody>
      </p:sp>
      <p:pic>
        <p:nvPicPr>
          <p:cNvPr id="403" name="Google Shape;403;gf293e593a3_0_20"/>
          <p:cNvPicPr preferRelativeResize="0"/>
          <p:nvPr/>
        </p:nvPicPr>
        <p:blipFill rotWithShape="1">
          <a:blip r:embed="rId4">
            <a:alphaModFix/>
          </a:blip>
          <a:srcRect b="0" l="0" r="0" t="0"/>
          <a:stretch/>
        </p:blipFill>
        <p:spPr>
          <a:xfrm>
            <a:off x="0" y="6325237"/>
            <a:ext cx="2855401" cy="532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f293e593a3_0_30"/>
          <p:cNvSpPr/>
          <p:nvPr/>
        </p:nvSpPr>
        <p:spPr>
          <a:xfrm rot="-5400000">
            <a:off x="8458343" y="3128210"/>
            <a:ext cx="4435500" cy="30321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ogo&#10;&#10;Description automatically generated" id="409" name="Google Shape;409;gf293e593a3_0_30"/>
          <p:cNvPicPr preferRelativeResize="0"/>
          <p:nvPr/>
        </p:nvPicPr>
        <p:blipFill rotWithShape="1">
          <a:blip r:embed="rId3">
            <a:alphaModFix/>
          </a:blip>
          <a:srcRect b="0" l="0" r="0" t="0"/>
          <a:stretch/>
        </p:blipFill>
        <p:spPr>
          <a:xfrm>
            <a:off x="10018294" y="4752473"/>
            <a:ext cx="2326107" cy="2326107"/>
          </a:xfrm>
          <a:prstGeom prst="rect">
            <a:avLst/>
          </a:prstGeom>
          <a:noFill/>
          <a:ln>
            <a:noFill/>
          </a:ln>
        </p:spPr>
      </p:pic>
      <p:sp>
        <p:nvSpPr>
          <p:cNvPr id="410" name="Google Shape;410;gf293e593a3_0_30"/>
          <p:cNvSpPr txBox="1"/>
          <p:nvPr/>
        </p:nvSpPr>
        <p:spPr>
          <a:xfrm>
            <a:off x="0" y="275825"/>
            <a:ext cx="12192000" cy="669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3500">
                <a:solidFill>
                  <a:srgbClr val="8F4899"/>
                </a:solidFill>
              </a:rPr>
              <a:t>START WITH A VISION EVERYONE CAN UNDERSTAND</a:t>
            </a:r>
            <a:endParaRPr b="1" sz="3500">
              <a:solidFill>
                <a:srgbClr val="8F4899"/>
              </a:solidFill>
            </a:endParaRPr>
          </a:p>
        </p:txBody>
      </p:sp>
      <p:pic>
        <p:nvPicPr>
          <p:cNvPr id="411" name="Google Shape;411;gf293e593a3_0_30"/>
          <p:cNvPicPr preferRelativeResize="0"/>
          <p:nvPr/>
        </p:nvPicPr>
        <p:blipFill rotWithShape="1">
          <a:blip r:embed="rId4">
            <a:alphaModFix/>
          </a:blip>
          <a:srcRect b="0" l="0" r="0" t="0"/>
          <a:stretch/>
        </p:blipFill>
        <p:spPr>
          <a:xfrm>
            <a:off x="795654" y="1246813"/>
            <a:ext cx="9222658" cy="4275959"/>
          </a:xfrm>
          <a:prstGeom prst="rect">
            <a:avLst/>
          </a:prstGeom>
          <a:noFill/>
          <a:ln>
            <a:noFill/>
          </a:ln>
        </p:spPr>
      </p:pic>
      <p:pic>
        <p:nvPicPr>
          <p:cNvPr id="412" name="Google Shape;412;gf293e593a3_0_30"/>
          <p:cNvPicPr preferRelativeResize="0"/>
          <p:nvPr/>
        </p:nvPicPr>
        <p:blipFill rotWithShape="1">
          <a:blip r:embed="rId5">
            <a:alphaModFix/>
          </a:blip>
          <a:srcRect b="0" l="0" r="0" t="0"/>
          <a:stretch/>
        </p:blipFill>
        <p:spPr>
          <a:xfrm>
            <a:off x="0" y="6325237"/>
            <a:ext cx="2855401" cy="532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f293e593a3_0_38"/>
          <p:cNvSpPr/>
          <p:nvPr/>
        </p:nvSpPr>
        <p:spPr>
          <a:xfrm rot="-5400000">
            <a:off x="8458343" y="3128210"/>
            <a:ext cx="4435500" cy="30321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ogo&#10;&#10;Description automatically generated" id="418" name="Google Shape;418;gf293e593a3_0_38"/>
          <p:cNvPicPr preferRelativeResize="0"/>
          <p:nvPr/>
        </p:nvPicPr>
        <p:blipFill rotWithShape="1">
          <a:blip r:embed="rId3">
            <a:alphaModFix/>
          </a:blip>
          <a:srcRect b="0" l="0" r="0" t="0"/>
          <a:stretch/>
        </p:blipFill>
        <p:spPr>
          <a:xfrm>
            <a:off x="10018294" y="4752473"/>
            <a:ext cx="2326107" cy="2326107"/>
          </a:xfrm>
          <a:prstGeom prst="rect">
            <a:avLst/>
          </a:prstGeom>
          <a:noFill/>
          <a:ln>
            <a:noFill/>
          </a:ln>
        </p:spPr>
      </p:pic>
      <p:sp>
        <p:nvSpPr>
          <p:cNvPr id="419" name="Google Shape;419;gf293e593a3_0_38"/>
          <p:cNvSpPr/>
          <p:nvPr/>
        </p:nvSpPr>
        <p:spPr>
          <a:xfrm rot="10800000">
            <a:off x="10522195" y="2427"/>
            <a:ext cx="1668300" cy="4122900"/>
          </a:xfrm>
          <a:prstGeom prst="rtTriangle">
            <a:avLst/>
          </a:prstGeom>
          <a:solidFill>
            <a:srgbClr val="FFCE34"/>
          </a:solidFill>
          <a:ln cap="flat" cmpd="sng" w="12700">
            <a:solidFill>
              <a:srgbClr val="FFCE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E34"/>
              </a:solidFill>
              <a:latin typeface="Calibri"/>
              <a:ea typeface="Calibri"/>
              <a:cs typeface="Calibri"/>
              <a:sym typeface="Calibri"/>
            </a:endParaRPr>
          </a:p>
        </p:txBody>
      </p:sp>
      <p:sp>
        <p:nvSpPr>
          <p:cNvPr id="420" name="Google Shape;420;gf293e593a3_0_38"/>
          <p:cNvSpPr/>
          <p:nvPr/>
        </p:nvSpPr>
        <p:spPr>
          <a:xfrm rot="5400000">
            <a:off x="-1464311" y="1395209"/>
            <a:ext cx="3994500" cy="10587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1" name="Google Shape;421;gf293e593a3_0_38"/>
          <p:cNvSpPr txBox="1"/>
          <p:nvPr/>
        </p:nvSpPr>
        <p:spPr>
          <a:xfrm>
            <a:off x="-153900" y="265725"/>
            <a:ext cx="12344400" cy="738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4000">
                <a:solidFill>
                  <a:srgbClr val="8F4899"/>
                </a:solidFill>
              </a:rPr>
              <a:t>DIGITAL TRANSFORMATION MEANS</a:t>
            </a:r>
            <a:endParaRPr sz="900">
              <a:solidFill>
                <a:srgbClr val="8F4899"/>
              </a:solidFill>
            </a:endParaRPr>
          </a:p>
        </p:txBody>
      </p:sp>
      <p:sp>
        <p:nvSpPr>
          <p:cNvPr id="422" name="Google Shape;422;gf293e593a3_0_38"/>
          <p:cNvSpPr txBox="1"/>
          <p:nvPr/>
        </p:nvSpPr>
        <p:spPr>
          <a:xfrm>
            <a:off x="707375" y="1265400"/>
            <a:ext cx="9899400" cy="4327200"/>
          </a:xfrm>
          <a:prstGeom prst="rect">
            <a:avLst/>
          </a:prstGeom>
          <a:noFill/>
          <a:ln>
            <a:noFill/>
          </a:ln>
        </p:spPr>
        <p:txBody>
          <a:bodyPr anchorCtr="0" anchor="t" bIns="91425" lIns="91425" spcFirstLastPara="1" rIns="91425" wrap="square" tIns="91425">
            <a:spAutoFit/>
          </a:bodyPr>
          <a:lstStyle/>
          <a:p>
            <a:pPr indent="-159639" lvl="0" marL="228600" rtl="0" algn="l">
              <a:lnSpc>
                <a:spcPct val="110000"/>
              </a:lnSpc>
              <a:spcBef>
                <a:spcPts val="0"/>
              </a:spcBef>
              <a:spcAft>
                <a:spcPts val="0"/>
              </a:spcAft>
              <a:buClr>
                <a:srgbClr val="888888"/>
              </a:buClr>
              <a:buSzPts val="1800"/>
              <a:buFont typeface="Roboto"/>
              <a:buChar char="•"/>
            </a:pPr>
            <a:r>
              <a:rPr b="1" lang="en-US" sz="1800">
                <a:solidFill>
                  <a:srgbClr val="888888"/>
                </a:solidFill>
                <a:latin typeface="Roboto"/>
                <a:ea typeface="Roboto"/>
                <a:cs typeface="Roboto"/>
                <a:sym typeface="Roboto"/>
              </a:rPr>
              <a:t>I</a:t>
            </a:r>
            <a:r>
              <a:rPr b="1" lang="en-US" sz="1800">
                <a:solidFill>
                  <a:srgbClr val="888888"/>
                </a:solidFill>
              </a:rPr>
              <a:t>ntegrating member experiences into a single knowledge center</a:t>
            </a:r>
            <a:endParaRPr sz="1800">
              <a:solidFill>
                <a:srgbClr val="888888"/>
              </a:solidFill>
            </a:endParaRPr>
          </a:p>
          <a:p>
            <a:pPr indent="-190183" lvl="1" marL="685800" rtl="0" algn="l">
              <a:lnSpc>
                <a:spcPct val="110000"/>
              </a:lnSpc>
              <a:spcBef>
                <a:spcPts val="500"/>
              </a:spcBef>
              <a:spcAft>
                <a:spcPts val="0"/>
              </a:spcAft>
              <a:buClr>
                <a:srgbClr val="888888"/>
              </a:buClr>
              <a:buSzPts val="1800"/>
              <a:buChar char="•"/>
            </a:pPr>
            <a:r>
              <a:rPr lang="en-US" sz="1800">
                <a:solidFill>
                  <a:srgbClr val="888888"/>
                </a:solidFill>
              </a:rPr>
              <a:t>Community platform, video, podcasts, articles, LMS, webinars, resources, virtual/hybrid events and other member content, purchases and registrations</a:t>
            </a:r>
            <a:endParaRPr sz="1800">
              <a:solidFill>
                <a:srgbClr val="888888"/>
              </a:solidFill>
            </a:endParaRPr>
          </a:p>
          <a:p>
            <a:pPr indent="-190183" lvl="1" marL="685800" rtl="0" algn="l">
              <a:lnSpc>
                <a:spcPct val="110000"/>
              </a:lnSpc>
              <a:spcBef>
                <a:spcPts val="500"/>
              </a:spcBef>
              <a:spcAft>
                <a:spcPts val="0"/>
              </a:spcAft>
              <a:buClr>
                <a:srgbClr val="888888"/>
              </a:buClr>
              <a:buSzPts val="1800"/>
              <a:buChar char="•"/>
            </a:pPr>
            <a:r>
              <a:rPr lang="en-US" sz="1800">
                <a:solidFill>
                  <a:srgbClr val="888888"/>
                </a:solidFill>
              </a:rPr>
              <a:t>Simple for members to find, consume and “act” on information</a:t>
            </a:r>
            <a:endParaRPr sz="1800">
              <a:solidFill>
                <a:srgbClr val="888888"/>
              </a:solidFill>
            </a:endParaRPr>
          </a:p>
          <a:p>
            <a:pPr indent="-190183" lvl="1" marL="685800" rtl="0" algn="l">
              <a:lnSpc>
                <a:spcPct val="110000"/>
              </a:lnSpc>
              <a:spcBef>
                <a:spcPts val="500"/>
              </a:spcBef>
              <a:spcAft>
                <a:spcPts val="0"/>
              </a:spcAft>
              <a:buClr>
                <a:srgbClr val="888888"/>
              </a:buClr>
              <a:buSzPts val="1800"/>
              <a:buChar char="•"/>
            </a:pPr>
            <a:r>
              <a:rPr lang="en-US" sz="1800">
                <a:solidFill>
                  <a:srgbClr val="888888"/>
                </a:solidFill>
              </a:rPr>
              <a:t>Insightful Analytics to learn from member and “like member” data to drive knowledge and campaigns</a:t>
            </a:r>
            <a:endParaRPr sz="1800">
              <a:solidFill>
                <a:srgbClr val="888888"/>
              </a:solidFill>
            </a:endParaRPr>
          </a:p>
          <a:p>
            <a:pPr indent="-159639" lvl="0" marL="228600" rtl="0" algn="l">
              <a:lnSpc>
                <a:spcPct val="110000"/>
              </a:lnSpc>
              <a:spcBef>
                <a:spcPts val="1000"/>
              </a:spcBef>
              <a:spcAft>
                <a:spcPts val="0"/>
              </a:spcAft>
              <a:buClr>
                <a:srgbClr val="888888"/>
              </a:buClr>
              <a:buSzPts val="1800"/>
              <a:buChar char="•"/>
            </a:pPr>
            <a:r>
              <a:rPr b="1" lang="en-US" sz="1800">
                <a:solidFill>
                  <a:srgbClr val="888888"/>
                </a:solidFill>
              </a:rPr>
              <a:t>Personalizing the experience to better serve each members needs</a:t>
            </a:r>
            <a:endParaRPr sz="1800">
              <a:solidFill>
                <a:srgbClr val="888888"/>
              </a:solidFill>
            </a:endParaRPr>
          </a:p>
          <a:p>
            <a:pPr indent="-190183" lvl="1" marL="685800" rtl="0" algn="l">
              <a:lnSpc>
                <a:spcPct val="110000"/>
              </a:lnSpc>
              <a:spcBef>
                <a:spcPts val="500"/>
              </a:spcBef>
              <a:spcAft>
                <a:spcPts val="0"/>
              </a:spcAft>
              <a:buClr>
                <a:srgbClr val="888888"/>
              </a:buClr>
              <a:buSzPts val="1800"/>
              <a:buChar char="•"/>
            </a:pPr>
            <a:r>
              <a:rPr lang="en-US" sz="1800">
                <a:solidFill>
                  <a:srgbClr val="888888"/>
                </a:solidFill>
              </a:rPr>
              <a:t>Data to drive campaigns, recommendations, services, partners/sponsors, programs, curated content </a:t>
            </a:r>
            <a:endParaRPr sz="1800">
              <a:solidFill>
                <a:srgbClr val="888888"/>
              </a:solidFill>
            </a:endParaRPr>
          </a:p>
          <a:p>
            <a:pPr indent="-190183" lvl="1" marL="685800" rtl="0" algn="l">
              <a:lnSpc>
                <a:spcPct val="110000"/>
              </a:lnSpc>
              <a:spcBef>
                <a:spcPts val="500"/>
              </a:spcBef>
              <a:spcAft>
                <a:spcPts val="0"/>
              </a:spcAft>
              <a:buClr>
                <a:srgbClr val="888888"/>
              </a:buClr>
              <a:buSzPts val="1800"/>
              <a:buChar char="•"/>
            </a:pPr>
            <a:r>
              <a:rPr lang="en-US" sz="1800">
                <a:solidFill>
                  <a:srgbClr val="888888"/>
                </a:solidFill>
              </a:rPr>
              <a:t>2-way communication between different products/services</a:t>
            </a:r>
            <a:endParaRPr sz="1800">
              <a:solidFill>
                <a:srgbClr val="888888"/>
              </a:solidFill>
            </a:endParaRPr>
          </a:p>
          <a:p>
            <a:pPr indent="-205455" lvl="2" marL="1143000" rtl="0" algn="l">
              <a:lnSpc>
                <a:spcPct val="110000"/>
              </a:lnSpc>
              <a:spcBef>
                <a:spcPts val="500"/>
              </a:spcBef>
              <a:spcAft>
                <a:spcPts val="0"/>
              </a:spcAft>
              <a:buClr>
                <a:srgbClr val="888888"/>
              </a:buClr>
              <a:buSzPts val="1800"/>
              <a:buChar char="•"/>
            </a:pPr>
            <a:r>
              <a:rPr lang="en-US" sz="1800">
                <a:solidFill>
                  <a:srgbClr val="888888"/>
                </a:solidFill>
              </a:rPr>
              <a:t>Because you took this course, attended this webinar and watched this video, we recommend ______!</a:t>
            </a:r>
            <a:endParaRPr sz="1800">
              <a:solidFill>
                <a:srgbClr val="888888"/>
              </a:solidFill>
            </a:endParaRPr>
          </a:p>
        </p:txBody>
      </p:sp>
      <p:pic>
        <p:nvPicPr>
          <p:cNvPr id="423" name="Google Shape;423;gf293e593a3_0_38"/>
          <p:cNvPicPr preferRelativeResize="0"/>
          <p:nvPr/>
        </p:nvPicPr>
        <p:blipFill rotWithShape="1">
          <a:blip r:embed="rId4">
            <a:alphaModFix/>
          </a:blip>
          <a:srcRect b="0" l="0" r="0" t="0"/>
          <a:stretch/>
        </p:blipFill>
        <p:spPr>
          <a:xfrm>
            <a:off x="0" y="6325237"/>
            <a:ext cx="2855401" cy="532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f293e593a3_0_46"/>
          <p:cNvSpPr/>
          <p:nvPr/>
        </p:nvSpPr>
        <p:spPr>
          <a:xfrm rot="-5400000">
            <a:off x="8458343" y="3128210"/>
            <a:ext cx="4435500" cy="30321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ogo&#10;&#10;Description automatically generated" id="429" name="Google Shape;429;gf293e593a3_0_46"/>
          <p:cNvPicPr preferRelativeResize="0"/>
          <p:nvPr/>
        </p:nvPicPr>
        <p:blipFill rotWithShape="1">
          <a:blip r:embed="rId3">
            <a:alphaModFix/>
          </a:blip>
          <a:srcRect b="0" l="0" r="0" t="0"/>
          <a:stretch/>
        </p:blipFill>
        <p:spPr>
          <a:xfrm>
            <a:off x="10018294" y="4752473"/>
            <a:ext cx="2326107" cy="2326107"/>
          </a:xfrm>
          <a:prstGeom prst="rect">
            <a:avLst/>
          </a:prstGeom>
          <a:noFill/>
          <a:ln>
            <a:noFill/>
          </a:ln>
        </p:spPr>
      </p:pic>
      <p:sp>
        <p:nvSpPr>
          <p:cNvPr id="430" name="Google Shape;430;gf293e593a3_0_46"/>
          <p:cNvSpPr/>
          <p:nvPr/>
        </p:nvSpPr>
        <p:spPr>
          <a:xfrm rot="10800000">
            <a:off x="10522195" y="2427"/>
            <a:ext cx="1668300" cy="4122900"/>
          </a:xfrm>
          <a:prstGeom prst="rtTriangle">
            <a:avLst/>
          </a:prstGeom>
          <a:solidFill>
            <a:srgbClr val="FFCE34"/>
          </a:solidFill>
          <a:ln cap="flat" cmpd="sng" w="12700">
            <a:solidFill>
              <a:srgbClr val="FFCE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E34"/>
              </a:solidFill>
              <a:latin typeface="Calibri"/>
              <a:ea typeface="Calibri"/>
              <a:cs typeface="Calibri"/>
              <a:sym typeface="Calibri"/>
            </a:endParaRPr>
          </a:p>
        </p:txBody>
      </p:sp>
      <p:sp>
        <p:nvSpPr>
          <p:cNvPr id="431" name="Google Shape;431;gf293e593a3_0_46"/>
          <p:cNvSpPr/>
          <p:nvPr/>
        </p:nvSpPr>
        <p:spPr>
          <a:xfrm rot="5400000">
            <a:off x="-1464311" y="1395209"/>
            <a:ext cx="3994500" cy="10587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2" name="Google Shape;432;gf293e593a3_0_46"/>
          <p:cNvSpPr txBox="1"/>
          <p:nvPr/>
        </p:nvSpPr>
        <p:spPr>
          <a:xfrm>
            <a:off x="0" y="288375"/>
            <a:ext cx="12192000" cy="738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4000">
                <a:solidFill>
                  <a:srgbClr val="8F4899"/>
                </a:solidFill>
              </a:rPr>
              <a:t>ANALYZE CURRENT STATE DATA</a:t>
            </a:r>
            <a:endParaRPr sz="400">
              <a:solidFill>
                <a:srgbClr val="8F4899"/>
              </a:solidFill>
            </a:endParaRPr>
          </a:p>
        </p:txBody>
      </p:sp>
      <p:graphicFrame>
        <p:nvGraphicFramePr>
          <p:cNvPr id="433" name="Google Shape;433;gf293e593a3_0_46"/>
          <p:cNvGraphicFramePr/>
          <p:nvPr/>
        </p:nvGraphicFramePr>
        <p:xfrm>
          <a:off x="866518" y="1397840"/>
          <a:ext cx="3000000" cy="3000000"/>
        </p:xfrm>
        <a:graphic>
          <a:graphicData uri="http://schemas.openxmlformats.org/drawingml/2006/table">
            <a:tbl>
              <a:tblPr bandRow="1" firstRow="1">
                <a:noFill/>
                <a:tableStyleId>{875B5E4C-05BD-4BB1-84F6-FE45CC6C7891}</a:tableStyleId>
              </a:tblPr>
              <a:tblGrid>
                <a:gridCol w="3786175"/>
                <a:gridCol w="2704700"/>
                <a:gridCol w="2839675"/>
              </a:tblGrid>
              <a:tr h="37085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Roboto"/>
                          <a:ea typeface="Roboto"/>
                          <a:cs typeface="Roboto"/>
                          <a:sym typeface="Roboto"/>
                        </a:rPr>
                        <a:t>Member Experience</a:t>
                      </a:r>
                      <a:endParaRPr sz="1800" u="none" cap="none" strike="noStrike">
                        <a:latin typeface="Roboto"/>
                        <a:ea typeface="Roboto"/>
                        <a:cs typeface="Roboto"/>
                        <a:sym typeface="Roboto"/>
                      </a:endParaRPr>
                    </a:p>
                  </a:txBody>
                  <a:tcPr marT="45725" marB="45725" marR="91450" marL="91450" anchor="ctr">
                    <a:solidFill>
                      <a:srgbClr val="8F4899"/>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Roboto"/>
                          <a:ea typeface="Roboto"/>
                          <a:cs typeface="Roboto"/>
                          <a:sym typeface="Roboto"/>
                        </a:rPr>
                        <a:t>Technology/Solution</a:t>
                      </a:r>
                      <a:endParaRPr sz="1800" u="none" cap="none" strike="noStrike">
                        <a:latin typeface="Roboto"/>
                        <a:ea typeface="Roboto"/>
                        <a:cs typeface="Roboto"/>
                        <a:sym typeface="Roboto"/>
                      </a:endParaRPr>
                    </a:p>
                  </a:txBody>
                  <a:tcPr marT="45725" marB="45725" marR="91450" marL="91450" anchor="ctr">
                    <a:solidFill>
                      <a:srgbClr val="8F4899"/>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Roboto"/>
                          <a:ea typeface="Roboto"/>
                          <a:cs typeface="Roboto"/>
                          <a:sym typeface="Roboto"/>
                        </a:rPr>
                        <a:t>Challenge/Opportunity</a:t>
                      </a:r>
                      <a:endParaRPr sz="1800" u="none" cap="none" strike="noStrike">
                        <a:latin typeface="Roboto"/>
                        <a:ea typeface="Roboto"/>
                        <a:cs typeface="Roboto"/>
                        <a:sym typeface="Roboto"/>
                      </a:endParaRPr>
                    </a:p>
                  </a:txBody>
                  <a:tcPr marT="45725" marB="45725" marR="91450" marL="91450" anchor="ctr">
                    <a:solidFill>
                      <a:srgbClr val="8F4899"/>
                    </a:solidFill>
                  </a:tcPr>
                </a:tc>
              </a:tr>
              <a:tr h="37085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8F4899"/>
                          </a:solidFill>
                          <a:latin typeface="Roboto"/>
                          <a:ea typeface="Roboto"/>
                          <a:cs typeface="Roboto"/>
                          <a:sym typeface="Roboto"/>
                        </a:rPr>
                        <a:t>Virtual/hybrid events</a:t>
                      </a:r>
                      <a:endParaRPr b="1" sz="1800" u="none" cap="none" strike="noStrike">
                        <a:solidFill>
                          <a:srgbClr val="8F4899"/>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rgbClr val="8F4899"/>
                          </a:solidFill>
                          <a:latin typeface="Roboto"/>
                          <a:ea typeface="Roboto"/>
                          <a:cs typeface="Roboto"/>
                          <a:sym typeface="Roboto"/>
                        </a:rPr>
                        <a:t>Your website or rented platform</a:t>
                      </a:r>
                      <a:endParaRPr sz="1800" u="none" cap="none" strike="noStrike">
                        <a:solidFill>
                          <a:srgbClr val="8F4899"/>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rgbClr val="FF0000"/>
                          </a:solidFill>
                          <a:latin typeface="Roboto"/>
                          <a:ea typeface="Roboto"/>
                          <a:cs typeface="Roboto"/>
                          <a:sym typeface="Roboto"/>
                        </a:rPr>
                        <a:t>Measured experience in-person or online</a:t>
                      </a:r>
                      <a:endParaRPr sz="1800" u="none" cap="none" strike="noStrike">
                        <a:solidFill>
                          <a:srgbClr val="FF0000"/>
                        </a:solidFill>
                        <a:latin typeface="Roboto"/>
                        <a:ea typeface="Roboto"/>
                        <a:cs typeface="Roboto"/>
                        <a:sym typeface="Roboto"/>
                      </a:endParaRPr>
                    </a:p>
                  </a:txBody>
                  <a:tcPr marT="45725" marB="45725" marR="91450" marL="91450" anchor="ctr"/>
                </a:tc>
              </a:tr>
              <a:tr h="37085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8F4899"/>
                          </a:solidFill>
                          <a:latin typeface="Roboto"/>
                          <a:ea typeface="Roboto"/>
                          <a:cs typeface="Roboto"/>
                          <a:sym typeface="Roboto"/>
                        </a:rPr>
                        <a:t>Video, audio, articles, webinars, community interaction</a:t>
                      </a:r>
                      <a:endParaRPr b="1" sz="1800" u="none" cap="none" strike="noStrike">
                        <a:solidFill>
                          <a:srgbClr val="8F4899"/>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rgbClr val="8F4899"/>
                          </a:solidFill>
                          <a:latin typeface="Roboto"/>
                          <a:ea typeface="Roboto"/>
                          <a:cs typeface="Roboto"/>
                          <a:sym typeface="Roboto"/>
                        </a:rPr>
                        <a:t>One or multiple content management systems</a:t>
                      </a:r>
                      <a:endParaRPr sz="1800" u="none" cap="none" strike="noStrike">
                        <a:solidFill>
                          <a:srgbClr val="8F4899"/>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rgbClr val="FF0000"/>
                          </a:solidFill>
                          <a:latin typeface="Roboto"/>
                          <a:ea typeface="Roboto"/>
                          <a:cs typeface="Roboto"/>
                          <a:sym typeface="Roboto"/>
                        </a:rPr>
                        <a:t>Single search library or multiple</a:t>
                      </a:r>
                      <a:endParaRPr sz="1800" u="none" cap="none" strike="noStrike">
                        <a:solidFill>
                          <a:srgbClr val="FF0000"/>
                        </a:solidFill>
                        <a:latin typeface="Roboto"/>
                        <a:ea typeface="Roboto"/>
                        <a:cs typeface="Roboto"/>
                        <a:sym typeface="Roboto"/>
                      </a:endParaRPr>
                    </a:p>
                  </a:txBody>
                  <a:tcPr marT="45725" marB="45725" marR="91450" marL="91450" anchor="ctr"/>
                </a:tc>
              </a:tr>
              <a:tr h="37085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8F4899"/>
                          </a:solidFill>
                          <a:latin typeface="Roboto"/>
                          <a:ea typeface="Roboto"/>
                          <a:cs typeface="Roboto"/>
                          <a:sym typeface="Roboto"/>
                        </a:rPr>
                        <a:t>Continued Education, Accreditation</a:t>
                      </a:r>
                      <a:endParaRPr b="1" sz="1800" u="none" cap="none" strike="noStrike">
                        <a:solidFill>
                          <a:srgbClr val="8F4899"/>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rgbClr val="8F4899"/>
                          </a:solidFill>
                          <a:latin typeface="Roboto"/>
                          <a:ea typeface="Roboto"/>
                          <a:cs typeface="Roboto"/>
                          <a:sym typeface="Roboto"/>
                        </a:rPr>
                        <a:t>LMS</a:t>
                      </a:r>
                      <a:endParaRPr sz="1800" u="none" cap="none" strike="noStrike">
                        <a:solidFill>
                          <a:srgbClr val="8F4899"/>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rgbClr val="FF0000"/>
                          </a:solidFill>
                          <a:latin typeface="Roboto"/>
                          <a:ea typeface="Roboto"/>
                          <a:cs typeface="Roboto"/>
                          <a:sym typeface="Roboto"/>
                        </a:rPr>
                        <a:t>Recommended or static</a:t>
                      </a:r>
                      <a:endParaRPr sz="1800" u="none" cap="none" strike="noStrike">
                        <a:solidFill>
                          <a:srgbClr val="FF0000"/>
                        </a:solidFill>
                        <a:latin typeface="Roboto"/>
                        <a:ea typeface="Roboto"/>
                        <a:cs typeface="Roboto"/>
                        <a:sym typeface="Roboto"/>
                      </a:endParaRPr>
                    </a:p>
                  </a:txBody>
                  <a:tcPr marT="45725" marB="45725" marR="91450" marL="91450" anchor="ctr"/>
                </a:tc>
              </a:tr>
              <a:tr h="37085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8F4899"/>
                          </a:solidFill>
                          <a:latin typeface="Roboto"/>
                          <a:ea typeface="Roboto"/>
                          <a:cs typeface="Roboto"/>
                          <a:sym typeface="Roboto"/>
                        </a:rPr>
                        <a:t>Notifications, recommendations and “Services For Me”</a:t>
                      </a:r>
                      <a:endParaRPr b="1" sz="1800" u="none" cap="none" strike="noStrike">
                        <a:solidFill>
                          <a:srgbClr val="8F4899"/>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rgbClr val="8F4899"/>
                          </a:solidFill>
                          <a:latin typeface="Roboto"/>
                          <a:ea typeface="Roboto"/>
                          <a:cs typeface="Roboto"/>
                          <a:sym typeface="Roboto"/>
                        </a:rPr>
                        <a:t>CRM, Marketing Automation, Newsletters and Opt-In</a:t>
                      </a:r>
                      <a:endParaRPr sz="1800" u="none" cap="none" strike="noStrike">
                        <a:solidFill>
                          <a:srgbClr val="8F4899"/>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rgbClr val="FF0000"/>
                          </a:solidFill>
                          <a:latin typeface="Roboto"/>
                          <a:ea typeface="Roboto"/>
                          <a:cs typeface="Roboto"/>
                          <a:sym typeface="Roboto"/>
                        </a:rPr>
                        <a:t>Personalized or generalized</a:t>
                      </a:r>
                      <a:endParaRPr sz="1800" u="none" cap="none" strike="noStrike">
                        <a:solidFill>
                          <a:srgbClr val="FF0000"/>
                        </a:solidFill>
                        <a:latin typeface="Roboto"/>
                        <a:ea typeface="Roboto"/>
                        <a:cs typeface="Roboto"/>
                        <a:sym typeface="Roboto"/>
                      </a:endParaRPr>
                    </a:p>
                  </a:txBody>
                  <a:tcPr marT="45725" marB="45725" marR="91450" marL="91450" anchor="ctr"/>
                </a:tc>
              </a:tr>
              <a:tr h="37085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8F4899"/>
                          </a:solidFill>
                          <a:latin typeface="Roboto"/>
                          <a:ea typeface="Roboto"/>
                          <a:cs typeface="Roboto"/>
                          <a:sym typeface="Roboto"/>
                        </a:rPr>
                        <a:t>Billings, renewals, volunteering and governance</a:t>
                      </a:r>
                      <a:endParaRPr b="1" sz="1800" u="none" cap="none" strike="noStrike">
                        <a:solidFill>
                          <a:srgbClr val="8F4899"/>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rgbClr val="8F4899"/>
                          </a:solidFill>
                          <a:latin typeface="Roboto"/>
                          <a:ea typeface="Roboto"/>
                          <a:cs typeface="Roboto"/>
                          <a:sym typeface="Roboto"/>
                        </a:rPr>
                        <a:t>AMS</a:t>
                      </a:r>
                      <a:endParaRPr sz="1800" u="none" cap="none" strike="noStrike">
                        <a:solidFill>
                          <a:srgbClr val="8F4899"/>
                        </a:solidFill>
                        <a:latin typeface="Roboto"/>
                        <a:ea typeface="Roboto"/>
                        <a:cs typeface="Roboto"/>
                        <a:sym typeface="Roboto"/>
                      </a:endParaRPr>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rgbClr val="FF0000"/>
                          </a:solidFill>
                          <a:latin typeface="Roboto"/>
                          <a:ea typeface="Roboto"/>
                          <a:cs typeface="Roboto"/>
                          <a:sym typeface="Roboto"/>
                        </a:rPr>
                        <a:t>What % of the data is housed here and can I make decisions / campaigns from it</a:t>
                      </a:r>
                      <a:endParaRPr sz="1800" u="none" cap="none" strike="noStrike">
                        <a:solidFill>
                          <a:srgbClr val="FF0000"/>
                        </a:solidFill>
                        <a:latin typeface="Roboto"/>
                        <a:ea typeface="Roboto"/>
                        <a:cs typeface="Roboto"/>
                        <a:sym typeface="Roboto"/>
                      </a:endParaRPr>
                    </a:p>
                  </a:txBody>
                  <a:tcPr marT="45725" marB="45725" marR="91450" marL="91450" anchor="ctr"/>
                </a:tc>
              </a:tr>
            </a:tbl>
          </a:graphicData>
        </a:graphic>
      </p:graphicFrame>
      <p:pic>
        <p:nvPicPr>
          <p:cNvPr id="434" name="Google Shape;434;gf293e593a3_0_46"/>
          <p:cNvPicPr preferRelativeResize="0"/>
          <p:nvPr/>
        </p:nvPicPr>
        <p:blipFill rotWithShape="1">
          <a:blip r:embed="rId4">
            <a:alphaModFix/>
          </a:blip>
          <a:srcRect b="0" l="0" r="0" t="0"/>
          <a:stretch/>
        </p:blipFill>
        <p:spPr>
          <a:xfrm>
            <a:off x="3600" y="6325237"/>
            <a:ext cx="2855401" cy="532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f293e593a3_0_66"/>
          <p:cNvSpPr/>
          <p:nvPr/>
        </p:nvSpPr>
        <p:spPr>
          <a:xfrm rot="-5400000">
            <a:off x="8458343" y="3128210"/>
            <a:ext cx="4435500" cy="30321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ogo&#10;&#10;Description automatically generated" id="440" name="Google Shape;440;gf293e593a3_0_66"/>
          <p:cNvPicPr preferRelativeResize="0"/>
          <p:nvPr/>
        </p:nvPicPr>
        <p:blipFill rotWithShape="1">
          <a:blip r:embed="rId3">
            <a:alphaModFix/>
          </a:blip>
          <a:srcRect b="0" l="0" r="0" t="0"/>
          <a:stretch/>
        </p:blipFill>
        <p:spPr>
          <a:xfrm>
            <a:off x="10018294" y="4752473"/>
            <a:ext cx="2326107" cy="2326107"/>
          </a:xfrm>
          <a:prstGeom prst="rect">
            <a:avLst/>
          </a:prstGeom>
          <a:noFill/>
          <a:ln>
            <a:noFill/>
          </a:ln>
        </p:spPr>
      </p:pic>
      <p:sp>
        <p:nvSpPr>
          <p:cNvPr id="441" name="Google Shape;441;gf293e593a3_0_66"/>
          <p:cNvSpPr/>
          <p:nvPr/>
        </p:nvSpPr>
        <p:spPr>
          <a:xfrm rot="10800000">
            <a:off x="10522195" y="2427"/>
            <a:ext cx="1668300" cy="4122900"/>
          </a:xfrm>
          <a:prstGeom prst="rtTriangle">
            <a:avLst/>
          </a:prstGeom>
          <a:solidFill>
            <a:srgbClr val="FFCE34"/>
          </a:solidFill>
          <a:ln cap="flat" cmpd="sng" w="12700">
            <a:solidFill>
              <a:srgbClr val="FFCE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E34"/>
              </a:solidFill>
              <a:latin typeface="Calibri"/>
              <a:ea typeface="Calibri"/>
              <a:cs typeface="Calibri"/>
              <a:sym typeface="Calibri"/>
            </a:endParaRPr>
          </a:p>
        </p:txBody>
      </p:sp>
      <p:sp>
        <p:nvSpPr>
          <p:cNvPr id="442" name="Google Shape;442;gf293e593a3_0_66"/>
          <p:cNvSpPr/>
          <p:nvPr/>
        </p:nvSpPr>
        <p:spPr>
          <a:xfrm rot="5400000">
            <a:off x="-1464311" y="1395209"/>
            <a:ext cx="3994500" cy="10587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3" name="Google Shape;443;gf293e593a3_0_66"/>
          <p:cNvSpPr txBox="1"/>
          <p:nvPr/>
        </p:nvSpPr>
        <p:spPr>
          <a:xfrm>
            <a:off x="0" y="0"/>
            <a:ext cx="121920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000">
                <a:solidFill>
                  <a:srgbClr val="8F4899"/>
                </a:solidFill>
              </a:rPr>
              <a:t>MINIMIZE PLATFORMS</a:t>
            </a:r>
            <a:endParaRPr b="1" sz="4000">
              <a:solidFill>
                <a:srgbClr val="8F4899"/>
              </a:solidFill>
            </a:endParaRPr>
          </a:p>
          <a:p>
            <a:pPr indent="0" lvl="0" marL="0" rtl="0" algn="ctr">
              <a:spcBef>
                <a:spcPts val="0"/>
              </a:spcBef>
              <a:spcAft>
                <a:spcPts val="0"/>
              </a:spcAft>
              <a:buNone/>
            </a:pPr>
            <a:r>
              <a:rPr b="1" lang="en-US" sz="4000">
                <a:solidFill>
                  <a:srgbClr val="8F4899"/>
                </a:solidFill>
              </a:rPr>
              <a:t>REDUCE TIME, COMPLEXITY &amp; COST</a:t>
            </a:r>
            <a:endParaRPr>
              <a:solidFill>
                <a:srgbClr val="8F4899"/>
              </a:solidFill>
            </a:endParaRPr>
          </a:p>
        </p:txBody>
      </p:sp>
      <p:sp>
        <p:nvSpPr>
          <p:cNvPr id="444" name="Google Shape;444;gf293e593a3_0_66"/>
          <p:cNvSpPr txBox="1"/>
          <p:nvPr/>
        </p:nvSpPr>
        <p:spPr>
          <a:xfrm>
            <a:off x="1142850" y="1504100"/>
            <a:ext cx="8348100" cy="4507800"/>
          </a:xfrm>
          <a:prstGeom prst="rect">
            <a:avLst/>
          </a:prstGeom>
          <a:noFill/>
          <a:ln>
            <a:noFill/>
          </a:ln>
        </p:spPr>
        <p:txBody>
          <a:bodyPr anchorCtr="0" anchor="t" bIns="91425" lIns="91425" spcFirstLastPara="1" rIns="91425" wrap="square" tIns="91425">
            <a:spAutoFit/>
          </a:bodyPr>
          <a:lstStyle/>
          <a:p>
            <a:pPr indent="-228600" lvl="0" marL="228600" rtl="0" algn="l">
              <a:lnSpc>
                <a:spcPct val="110000"/>
              </a:lnSpc>
              <a:spcBef>
                <a:spcPts val="0"/>
              </a:spcBef>
              <a:spcAft>
                <a:spcPts val="0"/>
              </a:spcAft>
              <a:buClr>
                <a:srgbClr val="888888"/>
              </a:buClr>
              <a:buSzPts val="3120"/>
              <a:buFont typeface="Roboto"/>
              <a:buChar char="•"/>
            </a:pPr>
            <a:r>
              <a:rPr b="1" lang="en-US" sz="2400">
                <a:solidFill>
                  <a:srgbClr val="888888"/>
                </a:solidFill>
                <a:latin typeface="Roboto"/>
                <a:ea typeface="Roboto"/>
                <a:cs typeface="Roboto"/>
                <a:sym typeface="Roboto"/>
              </a:rPr>
              <a:t>Member experience</a:t>
            </a:r>
            <a:endParaRPr sz="2400">
              <a:solidFill>
                <a:srgbClr val="888888"/>
              </a:solidFill>
              <a:latin typeface="Roboto"/>
              <a:ea typeface="Roboto"/>
              <a:cs typeface="Roboto"/>
              <a:sym typeface="Roboto"/>
            </a:endParaRPr>
          </a:p>
          <a:p>
            <a:pPr indent="-228600" lvl="1" marL="685800" rtl="0" algn="l">
              <a:lnSpc>
                <a:spcPct val="110000"/>
              </a:lnSpc>
              <a:spcBef>
                <a:spcPts val="500"/>
              </a:spcBef>
              <a:spcAft>
                <a:spcPts val="0"/>
              </a:spcAft>
              <a:buClr>
                <a:srgbClr val="888888"/>
              </a:buClr>
              <a:buSzPts val="2600"/>
              <a:buFont typeface="Roboto"/>
              <a:buChar char="•"/>
            </a:pPr>
            <a:r>
              <a:rPr lang="en-US" sz="2000">
                <a:solidFill>
                  <a:srgbClr val="888888"/>
                </a:solidFill>
                <a:latin typeface="Roboto"/>
                <a:ea typeface="Roboto"/>
                <a:cs typeface="Roboto"/>
                <a:sym typeface="Roboto"/>
              </a:rPr>
              <a:t>Easy to find, consume and act</a:t>
            </a:r>
            <a:endParaRPr sz="2000">
              <a:solidFill>
                <a:srgbClr val="888888"/>
              </a:solidFill>
              <a:latin typeface="Roboto"/>
              <a:ea typeface="Roboto"/>
              <a:cs typeface="Roboto"/>
              <a:sym typeface="Roboto"/>
            </a:endParaRPr>
          </a:p>
          <a:p>
            <a:pPr indent="-228600" lvl="0" marL="228600" rtl="0" algn="l">
              <a:lnSpc>
                <a:spcPct val="110000"/>
              </a:lnSpc>
              <a:spcBef>
                <a:spcPts val="1000"/>
              </a:spcBef>
              <a:spcAft>
                <a:spcPts val="0"/>
              </a:spcAft>
              <a:buClr>
                <a:srgbClr val="888888"/>
              </a:buClr>
              <a:buSzPts val="3120"/>
              <a:buFont typeface="Roboto"/>
              <a:buChar char="•"/>
            </a:pPr>
            <a:r>
              <a:rPr b="1" lang="en-US" sz="2400">
                <a:solidFill>
                  <a:srgbClr val="888888"/>
                </a:solidFill>
                <a:latin typeface="Roboto"/>
                <a:ea typeface="Roboto"/>
                <a:cs typeface="Roboto"/>
                <a:sym typeface="Roboto"/>
              </a:rPr>
              <a:t>Integrations, security and standards conformance</a:t>
            </a:r>
            <a:endParaRPr sz="2400">
              <a:solidFill>
                <a:srgbClr val="888888"/>
              </a:solidFill>
              <a:latin typeface="Roboto"/>
              <a:ea typeface="Roboto"/>
              <a:cs typeface="Roboto"/>
              <a:sym typeface="Roboto"/>
            </a:endParaRPr>
          </a:p>
          <a:p>
            <a:pPr indent="-228600" lvl="1" marL="685800" rtl="0" algn="l">
              <a:lnSpc>
                <a:spcPct val="110000"/>
              </a:lnSpc>
              <a:spcBef>
                <a:spcPts val="500"/>
              </a:spcBef>
              <a:spcAft>
                <a:spcPts val="0"/>
              </a:spcAft>
              <a:buClr>
                <a:srgbClr val="888888"/>
              </a:buClr>
              <a:buSzPts val="2600"/>
              <a:buFont typeface="Roboto"/>
              <a:buChar char="•"/>
            </a:pPr>
            <a:r>
              <a:rPr lang="en-US" sz="2000">
                <a:solidFill>
                  <a:srgbClr val="888888"/>
                </a:solidFill>
                <a:latin typeface="Roboto"/>
                <a:ea typeface="Roboto"/>
                <a:cs typeface="Roboto"/>
                <a:sym typeface="Roboto"/>
              </a:rPr>
              <a:t>1-way or 2-way</a:t>
            </a:r>
            <a:endParaRPr sz="2000">
              <a:solidFill>
                <a:srgbClr val="888888"/>
              </a:solidFill>
              <a:latin typeface="Roboto"/>
              <a:ea typeface="Roboto"/>
              <a:cs typeface="Roboto"/>
              <a:sym typeface="Roboto"/>
            </a:endParaRPr>
          </a:p>
          <a:p>
            <a:pPr indent="-228600" lvl="1" marL="685800" rtl="0" algn="l">
              <a:lnSpc>
                <a:spcPct val="110000"/>
              </a:lnSpc>
              <a:spcBef>
                <a:spcPts val="500"/>
              </a:spcBef>
              <a:spcAft>
                <a:spcPts val="0"/>
              </a:spcAft>
              <a:buClr>
                <a:srgbClr val="888888"/>
              </a:buClr>
              <a:buSzPts val="2600"/>
              <a:buFont typeface="Roboto"/>
              <a:buChar char="•"/>
            </a:pPr>
            <a:r>
              <a:rPr lang="en-US" sz="2000">
                <a:solidFill>
                  <a:srgbClr val="888888"/>
                </a:solidFill>
                <a:latin typeface="Roboto"/>
                <a:ea typeface="Roboto"/>
                <a:cs typeface="Roboto"/>
                <a:sym typeface="Roboto"/>
              </a:rPr>
              <a:t>GDPR, ADA, SAML, HTTPS, other</a:t>
            </a:r>
            <a:endParaRPr sz="2000">
              <a:solidFill>
                <a:srgbClr val="888888"/>
              </a:solidFill>
              <a:latin typeface="Roboto"/>
              <a:ea typeface="Roboto"/>
              <a:cs typeface="Roboto"/>
              <a:sym typeface="Roboto"/>
            </a:endParaRPr>
          </a:p>
          <a:p>
            <a:pPr indent="-228600" lvl="0" marL="228600" rtl="0" algn="l">
              <a:lnSpc>
                <a:spcPct val="110000"/>
              </a:lnSpc>
              <a:spcBef>
                <a:spcPts val="1000"/>
              </a:spcBef>
              <a:spcAft>
                <a:spcPts val="0"/>
              </a:spcAft>
              <a:buClr>
                <a:srgbClr val="888888"/>
              </a:buClr>
              <a:buSzPts val="3120"/>
              <a:buFont typeface="Roboto"/>
              <a:buChar char="•"/>
            </a:pPr>
            <a:r>
              <a:rPr b="1" lang="en-US" sz="2400">
                <a:solidFill>
                  <a:srgbClr val="888888"/>
                </a:solidFill>
                <a:latin typeface="Roboto"/>
                <a:ea typeface="Roboto"/>
                <a:cs typeface="Roboto"/>
                <a:sym typeface="Roboto"/>
              </a:rPr>
              <a:t>Single point of knowledge</a:t>
            </a:r>
            <a:endParaRPr sz="2400">
              <a:solidFill>
                <a:srgbClr val="888888"/>
              </a:solidFill>
              <a:latin typeface="Roboto"/>
              <a:ea typeface="Roboto"/>
              <a:cs typeface="Roboto"/>
              <a:sym typeface="Roboto"/>
            </a:endParaRPr>
          </a:p>
          <a:p>
            <a:pPr indent="-228600" lvl="1" marL="685800" rtl="0" algn="l">
              <a:lnSpc>
                <a:spcPct val="110000"/>
              </a:lnSpc>
              <a:spcBef>
                <a:spcPts val="500"/>
              </a:spcBef>
              <a:spcAft>
                <a:spcPts val="0"/>
              </a:spcAft>
              <a:buClr>
                <a:srgbClr val="888888"/>
              </a:buClr>
              <a:buSzPts val="2600"/>
              <a:buFont typeface="Roboto"/>
              <a:buChar char="•"/>
            </a:pPr>
            <a:r>
              <a:rPr lang="en-US" sz="2000">
                <a:solidFill>
                  <a:srgbClr val="888888"/>
                </a:solidFill>
                <a:latin typeface="Roboto"/>
                <a:ea typeface="Roboto"/>
                <a:cs typeface="Roboto"/>
                <a:sym typeface="Roboto"/>
              </a:rPr>
              <a:t>AMS? Business Intelligence? CRM?</a:t>
            </a:r>
            <a:endParaRPr sz="2000">
              <a:solidFill>
                <a:srgbClr val="888888"/>
              </a:solidFill>
              <a:latin typeface="Roboto"/>
              <a:ea typeface="Roboto"/>
              <a:cs typeface="Roboto"/>
              <a:sym typeface="Roboto"/>
            </a:endParaRPr>
          </a:p>
          <a:p>
            <a:pPr indent="-228600" lvl="1" marL="685800" rtl="0" algn="l">
              <a:lnSpc>
                <a:spcPct val="110000"/>
              </a:lnSpc>
              <a:spcBef>
                <a:spcPts val="500"/>
              </a:spcBef>
              <a:spcAft>
                <a:spcPts val="0"/>
              </a:spcAft>
              <a:buClr>
                <a:srgbClr val="888888"/>
              </a:buClr>
              <a:buSzPts val="2600"/>
              <a:buFont typeface="Roboto"/>
              <a:buChar char="•"/>
            </a:pPr>
            <a:r>
              <a:rPr lang="en-US" sz="2000">
                <a:solidFill>
                  <a:srgbClr val="888888"/>
                </a:solidFill>
                <a:latin typeface="Roboto"/>
                <a:ea typeface="Roboto"/>
                <a:cs typeface="Roboto"/>
                <a:sym typeface="Roboto"/>
              </a:rPr>
              <a:t>Ability to drive campaign and real-time actions based on data</a:t>
            </a:r>
            <a:endParaRPr>
              <a:solidFill>
                <a:srgbClr val="888888"/>
              </a:solidFill>
            </a:endParaRPr>
          </a:p>
        </p:txBody>
      </p:sp>
      <p:pic>
        <p:nvPicPr>
          <p:cNvPr id="445" name="Google Shape;445;gf293e593a3_0_66"/>
          <p:cNvPicPr preferRelativeResize="0"/>
          <p:nvPr/>
        </p:nvPicPr>
        <p:blipFill rotWithShape="1">
          <a:blip r:embed="rId4">
            <a:alphaModFix/>
          </a:blip>
          <a:srcRect b="0" l="0" r="0" t="0"/>
          <a:stretch/>
        </p:blipFill>
        <p:spPr>
          <a:xfrm>
            <a:off x="3600" y="6265912"/>
            <a:ext cx="2855401" cy="532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f293e593a3_0_98"/>
          <p:cNvSpPr txBox="1"/>
          <p:nvPr>
            <p:ph idx="4294967295" type="title"/>
          </p:nvPr>
        </p:nvSpPr>
        <p:spPr>
          <a:xfrm>
            <a:off x="204482" y="7699"/>
            <a:ext cx="11783100" cy="1690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4000"/>
              <a:buFont typeface="Arial"/>
              <a:buNone/>
            </a:pPr>
            <a:r>
              <a:rPr b="1" lang="en-US" sz="4000">
                <a:solidFill>
                  <a:srgbClr val="8F4899"/>
                </a:solidFill>
                <a:latin typeface="Arial"/>
                <a:ea typeface="Arial"/>
                <a:cs typeface="Arial"/>
                <a:sym typeface="Arial"/>
              </a:rPr>
              <a:t>OPEN SOLUTIONS THAT DEPLOY IN 90 DAYS</a:t>
            </a:r>
            <a:endParaRPr b="1" sz="4000">
              <a:solidFill>
                <a:srgbClr val="8F4899"/>
              </a:solidFill>
              <a:latin typeface="Arial"/>
              <a:ea typeface="Arial"/>
              <a:cs typeface="Arial"/>
              <a:sym typeface="Arial"/>
            </a:endParaRPr>
          </a:p>
        </p:txBody>
      </p:sp>
      <p:sp>
        <p:nvSpPr>
          <p:cNvPr id="452" name="Google Shape;452;gf293e593a3_0_98"/>
          <p:cNvSpPr/>
          <p:nvPr/>
        </p:nvSpPr>
        <p:spPr>
          <a:xfrm>
            <a:off x="6077364" y="3353097"/>
            <a:ext cx="4293000" cy="1579800"/>
          </a:xfrm>
          <a:prstGeom prst="rect">
            <a:avLst/>
          </a:prstGeom>
          <a:solidFill>
            <a:schemeClr val="lt2"/>
          </a:solidFill>
          <a:ln cap="flat" cmpd="sng" w="12700">
            <a:solidFill>
              <a:srgbClr val="888888"/>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2"/>
              </a:solidFill>
              <a:latin typeface="Arial"/>
              <a:ea typeface="Arial"/>
              <a:cs typeface="Arial"/>
              <a:sym typeface="Arial"/>
            </a:endParaRPr>
          </a:p>
        </p:txBody>
      </p:sp>
      <p:sp>
        <p:nvSpPr>
          <p:cNvPr id="453" name="Google Shape;453;gf293e593a3_0_98"/>
          <p:cNvSpPr/>
          <p:nvPr/>
        </p:nvSpPr>
        <p:spPr>
          <a:xfrm>
            <a:off x="3219610" y="2114013"/>
            <a:ext cx="3185700" cy="13635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Discovery</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49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Current State Analysis</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49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Collaborative Future State Vision</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49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Gap Analysis</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490"/>
              </a:spcBef>
              <a:spcAft>
                <a:spcPts val="0"/>
              </a:spcAft>
              <a:buClr>
                <a:schemeClr val="lt1"/>
              </a:buClr>
              <a:buSzPts val="1400"/>
              <a:buFont typeface="Arial"/>
              <a:buChar char="•"/>
            </a:pPr>
            <a:r>
              <a:rPr b="0" i="0" lang="en-US" sz="1400" u="none" cap="none" strike="noStrike">
                <a:solidFill>
                  <a:schemeClr val="lt1"/>
                </a:solidFill>
                <a:latin typeface="Arial"/>
                <a:ea typeface="Arial"/>
                <a:cs typeface="Arial"/>
                <a:sym typeface="Arial"/>
              </a:rPr>
              <a:t>Data &amp; Analytics Roadmap</a:t>
            </a:r>
            <a:endParaRPr b="0" i="0" sz="1100" u="none" cap="none" strike="noStrike">
              <a:solidFill>
                <a:schemeClr val="lt1"/>
              </a:solidFill>
              <a:latin typeface="Arial"/>
              <a:ea typeface="Arial"/>
              <a:cs typeface="Arial"/>
              <a:sym typeface="Arial"/>
            </a:endParaRPr>
          </a:p>
        </p:txBody>
      </p:sp>
      <p:sp>
        <p:nvSpPr>
          <p:cNvPr id="454" name="Google Shape;454;gf293e593a3_0_98"/>
          <p:cNvSpPr/>
          <p:nvPr/>
        </p:nvSpPr>
        <p:spPr>
          <a:xfrm>
            <a:off x="1831086" y="2003945"/>
            <a:ext cx="994800" cy="1265400"/>
          </a:xfrm>
          <a:prstGeom prst="rect">
            <a:avLst/>
          </a:prstGeom>
          <a:solidFill>
            <a:srgbClr val="8F48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en-US" sz="1600" u="none" cap="none" strike="noStrike">
                <a:solidFill>
                  <a:schemeClr val="lt1"/>
                </a:solidFill>
              </a:rPr>
              <a:t>LMS</a:t>
            </a:r>
            <a:endParaRPr i="0" sz="1400" u="none" cap="none" strike="noStrike">
              <a:solidFill>
                <a:srgbClr val="000000"/>
              </a:solidFill>
            </a:endParaRPr>
          </a:p>
        </p:txBody>
      </p:sp>
      <p:sp>
        <p:nvSpPr>
          <p:cNvPr id="455" name="Google Shape;455;gf293e593a3_0_98"/>
          <p:cNvSpPr/>
          <p:nvPr/>
        </p:nvSpPr>
        <p:spPr>
          <a:xfrm>
            <a:off x="9004331" y="1977377"/>
            <a:ext cx="1389600" cy="124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i="0" lang="en-US" sz="1400" u="none" cap="none" strike="noStrike">
                <a:solidFill>
                  <a:schemeClr val="lt1"/>
                </a:solidFill>
              </a:rPr>
              <a:t>COMMUNITY</a:t>
            </a:r>
            <a:endParaRPr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rPr i="0" lang="en-US" sz="1400" u="none" cap="none" strike="noStrike">
                <a:solidFill>
                  <a:schemeClr val="lt1"/>
                </a:solidFill>
              </a:rPr>
              <a:t>PLATFORM</a:t>
            </a:r>
            <a:endParaRPr i="0" sz="1400" u="none" cap="none" strike="noStrike">
              <a:solidFill>
                <a:srgbClr val="000000"/>
              </a:solidFill>
            </a:endParaRPr>
          </a:p>
        </p:txBody>
      </p:sp>
      <p:sp>
        <p:nvSpPr>
          <p:cNvPr id="456" name="Google Shape;456;gf293e593a3_0_98"/>
          <p:cNvSpPr/>
          <p:nvPr/>
        </p:nvSpPr>
        <p:spPr>
          <a:xfrm>
            <a:off x="1831084" y="3353097"/>
            <a:ext cx="4293000" cy="1579800"/>
          </a:xfrm>
          <a:prstGeom prst="rect">
            <a:avLst/>
          </a:prstGeom>
          <a:solidFill>
            <a:schemeClr val="lt2"/>
          </a:solidFill>
          <a:ln cap="flat" cmpd="sng" w="12700">
            <a:solidFill>
              <a:srgbClr val="888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888888"/>
                </a:solidFill>
              </a:rPr>
              <a:t>ASSOCIATION MANAGEMENT SYSTEM</a:t>
            </a:r>
            <a:endParaRPr i="0" sz="1400" u="none" cap="none" strike="noStrike">
              <a:solidFill>
                <a:srgbClr val="888888"/>
              </a:solidFill>
            </a:endParaRPr>
          </a:p>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888888"/>
                </a:solidFill>
              </a:rPr>
              <a:t>(AMS)</a:t>
            </a:r>
            <a:endParaRPr i="0" sz="1400" u="none" cap="none" strike="noStrike">
              <a:solidFill>
                <a:srgbClr val="888888"/>
              </a:solidFill>
            </a:endParaRPr>
          </a:p>
        </p:txBody>
      </p:sp>
      <p:sp>
        <p:nvSpPr>
          <p:cNvPr id="457" name="Google Shape;457;gf293e593a3_0_98"/>
          <p:cNvSpPr/>
          <p:nvPr/>
        </p:nvSpPr>
        <p:spPr>
          <a:xfrm>
            <a:off x="7669676" y="1995016"/>
            <a:ext cx="1149900" cy="1258800"/>
          </a:xfrm>
          <a:prstGeom prst="rect">
            <a:avLst/>
          </a:prstGeom>
          <a:solidFill>
            <a:srgbClr val="8F48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i="0" lang="en-US" u="none" cap="none" strike="noStrike">
                <a:solidFill>
                  <a:schemeClr val="lt1"/>
                </a:solidFill>
              </a:rPr>
              <a:t>SOLUTION</a:t>
            </a:r>
            <a:endParaRPr/>
          </a:p>
          <a:p>
            <a:pPr indent="0" lvl="0" marL="0" marR="0" rtl="0" algn="ctr">
              <a:lnSpc>
                <a:spcPct val="100000"/>
              </a:lnSpc>
              <a:spcBef>
                <a:spcPts val="0"/>
              </a:spcBef>
              <a:spcAft>
                <a:spcPts val="0"/>
              </a:spcAft>
              <a:buClr>
                <a:srgbClr val="000000"/>
              </a:buClr>
              <a:buSzPts val="1400"/>
              <a:buFont typeface="Arial"/>
              <a:buNone/>
            </a:pPr>
            <a:r>
              <a:rPr i="0" lang="en-US" u="none" cap="none" strike="noStrike">
                <a:solidFill>
                  <a:schemeClr val="lt1"/>
                </a:solidFill>
              </a:rPr>
              <a:t>CENTER</a:t>
            </a:r>
            <a:endParaRPr i="0" u="none" cap="none" strike="noStrike">
              <a:solidFill>
                <a:srgbClr val="000000"/>
              </a:solidFill>
            </a:endParaRPr>
          </a:p>
        </p:txBody>
      </p:sp>
      <p:sp>
        <p:nvSpPr>
          <p:cNvPr id="458" name="Google Shape;458;gf293e593a3_0_98"/>
          <p:cNvSpPr/>
          <p:nvPr/>
        </p:nvSpPr>
        <p:spPr>
          <a:xfrm>
            <a:off x="2875575" y="1995017"/>
            <a:ext cx="1151400" cy="1258800"/>
          </a:xfrm>
          <a:prstGeom prst="rect">
            <a:avLst/>
          </a:prstGeom>
          <a:solidFill>
            <a:srgbClr val="8F48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en-US" sz="1600" u="none" cap="none" strike="noStrike">
                <a:solidFill>
                  <a:schemeClr val="lt1"/>
                </a:solidFill>
              </a:rPr>
              <a:t>VIRTUAL</a:t>
            </a:r>
            <a:endParaRPr i="0" sz="1400" u="none" cap="none" strike="noStrike">
              <a:solidFill>
                <a:srgbClr val="000000"/>
              </a:solidFill>
            </a:endParaRPr>
          </a:p>
          <a:p>
            <a:pPr indent="0" lvl="0" marL="0" marR="0" rtl="0" algn="ctr">
              <a:lnSpc>
                <a:spcPct val="100000"/>
              </a:lnSpc>
              <a:spcBef>
                <a:spcPts val="0"/>
              </a:spcBef>
              <a:spcAft>
                <a:spcPts val="0"/>
              </a:spcAft>
              <a:buClr>
                <a:srgbClr val="000000"/>
              </a:buClr>
              <a:buSzPts val="1600"/>
              <a:buFont typeface="Arial"/>
              <a:buNone/>
            </a:pPr>
            <a:r>
              <a:rPr i="0" lang="en-US" sz="1600" u="none" cap="none" strike="noStrike">
                <a:solidFill>
                  <a:schemeClr val="lt1"/>
                </a:solidFill>
              </a:rPr>
              <a:t>&amp;</a:t>
            </a:r>
            <a:br>
              <a:rPr i="0" lang="en-US" sz="1600" u="none" cap="none" strike="noStrike">
                <a:solidFill>
                  <a:schemeClr val="lt1"/>
                </a:solidFill>
              </a:rPr>
            </a:br>
            <a:r>
              <a:rPr i="0" lang="en-US" sz="1600" u="none" cap="none" strike="noStrike">
                <a:solidFill>
                  <a:schemeClr val="lt1"/>
                </a:solidFill>
              </a:rPr>
              <a:t>HYBRID</a:t>
            </a:r>
            <a:br>
              <a:rPr i="0" lang="en-US" sz="1600" u="none" cap="none" strike="noStrike">
                <a:solidFill>
                  <a:schemeClr val="lt1"/>
                </a:solidFill>
              </a:rPr>
            </a:br>
            <a:r>
              <a:rPr i="0" lang="en-US" sz="1600" u="none" cap="none" strike="noStrike">
                <a:solidFill>
                  <a:schemeClr val="lt1"/>
                </a:solidFill>
              </a:rPr>
              <a:t>EVENTS</a:t>
            </a:r>
            <a:endParaRPr i="0" sz="1400" u="none" cap="none" strike="noStrike">
              <a:solidFill>
                <a:srgbClr val="000000"/>
              </a:solidFill>
            </a:endParaRPr>
          </a:p>
        </p:txBody>
      </p:sp>
      <p:sp>
        <p:nvSpPr>
          <p:cNvPr id="459" name="Google Shape;459;gf293e593a3_0_98"/>
          <p:cNvSpPr/>
          <p:nvPr/>
        </p:nvSpPr>
        <p:spPr>
          <a:xfrm>
            <a:off x="4073491" y="1991771"/>
            <a:ext cx="1151400" cy="1265400"/>
          </a:xfrm>
          <a:prstGeom prst="rect">
            <a:avLst/>
          </a:prstGeom>
          <a:solidFill>
            <a:srgbClr val="8F48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i="0" lang="en-US" sz="1600" u="none" cap="none" strike="noStrike">
                <a:solidFill>
                  <a:schemeClr val="lt1"/>
                </a:solidFill>
              </a:rPr>
              <a:t>VIDEO</a:t>
            </a:r>
            <a:endParaRPr i="0" sz="1400" u="none" cap="none" strike="noStrike">
              <a:solidFill>
                <a:srgbClr val="000000"/>
              </a:solidFill>
            </a:endParaRPr>
          </a:p>
        </p:txBody>
      </p:sp>
      <p:sp>
        <p:nvSpPr>
          <p:cNvPr id="460" name="Google Shape;460;gf293e593a3_0_98"/>
          <p:cNvSpPr/>
          <p:nvPr/>
        </p:nvSpPr>
        <p:spPr>
          <a:xfrm>
            <a:off x="5262538" y="1991771"/>
            <a:ext cx="1151400" cy="1265400"/>
          </a:xfrm>
          <a:prstGeom prst="rect">
            <a:avLst/>
          </a:prstGeom>
          <a:solidFill>
            <a:srgbClr val="8F48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i="0" lang="en-US" sz="1500" u="none" cap="none" strike="noStrike">
                <a:solidFill>
                  <a:schemeClr val="lt1"/>
                </a:solidFill>
              </a:rPr>
              <a:t>PODCAST</a:t>
            </a:r>
            <a:endParaRPr i="0" sz="1500" u="none" cap="none" strike="noStrike">
              <a:solidFill>
                <a:srgbClr val="000000"/>
              </a:solidFill>
            </a:endParaRPr>
          </a:p>
        </p:txBody>
      </p:sp>
      <p:sp>
        <p:nvSpPr>
          <p:cNvPr id="461" name="Google Shape;461;gf293e593a3_0_98"/>
          <p:cNvSpPr/>
          <p:nvPr/>
        </p:nvSpPr>
        <p:spPr>
          <a:xfrm>
            <a:off x="6468993" y="1992566"/>
            <a:ext cx="1151400" cy="1265400"/>
          </a:xfrm>
          <a:prstGeom prst="rect">
            <a:avLst/>
          </a:prstGeom>
          <a:solidFill>
            <a:srgbClr val="8F48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i="0" lang="en-US" sz="1500" u="none" cap="none" strike="noStrike">
                <a:solidFill>
                  <a:schemeClr val="lt1"/>
                </a:solidFill>
              </a:rPr>
              <a:t>ARTICLES</a:t>
            </a:r>
            <a:endParaRPr i="0" sz="1500" u="none" cap="none" strike="noStrike">
              <a:solidFill>
                <a:srgbClr val="000000"/>
              </a:solidFill>
            </a:endParaRPr>
          </a:p>
        </p:txBody>
      </p:sp>
      <p:sp>
        <p:nvSpPr>
          <p:cNvPr id="462" name="Google Shape;462;gf293e593a3_0_98"/>
          <p:cNvSpPr/>
          <p:nvPr/>
        </p:nvSpPr>
        <p:spPr>
          <a:xfrm rot="5400000">
            <a:off x="5179358" y="-1649102"/>
            <a:ext cx="292200" cy="6988500"/>
          </a:xfrm>
          <a:prstGeom prst="leftBrace">
            <a:avLst>
              <a:gd fmla="val 8333" name="adj1"/>
              <a:gd fmla="val 50000" name="adj2"/>
            </a:avLst>
          </a:prstGeom>
          <a:no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Logo&#10;&#10;Description automatically generated with medium confidence" id="463" name="Google Shape;463;gf293e593a3_0_98"/>
          <p:cNvPicPr preferRelativeResize="0"/>
          <p:nvPr/>
        </p:nvPicPr>
        <p:blipFill rotWithShape="1">
          <a:blip r:embed="rId3">
            <a:alphaModFix/>
          </a:blip>
          <a:srcRect b="0" l="0" r="0" t="0"/>
          <a:stretch/>
        </p:blipFill>
        <p:spPr>
          <a:xfrm>
            <a:off x="6620223" y="3462309"/>
            <a:ext cx="3478999" cy="1266429"/>
          </a:xfrm>
          <a:prstGeom prst="rect">
            <a:avLst/>
          </a:prstGeom>
          <a:noFill/>
          <a:ln>
            <a:noFill/>
          </a:ln>
        </p:spPr>
      </p:pic>
      <p:pic>
        <p:nvPicPr>
          <p:cNvPr descr="Logo&#10;&#10;Description automatically generated" id="464" name="Google Shape;464;gf293e593a3_0_98"/>
          <p:cNvPicPr preferRelativeResize="0"/>
          <p:nvPr/>
        </p:nvPicPr>
        <p:blipFill rotWithShape="1">
          <a:blip r:embed="rId4">
            <a:alphaModFix/>
          </a:blip>
          <a:srcRect b="0" l="0" r="0" t="0"/>
          <a:stretch/>
        </p:blipFill>
        <p:spPr>
          <a:xfrm>
            <a:off x="4353115" y="1454967"/>
            <a:ext cx="1818844" cy="258017"/>
          </a:xfrm>
          <a:prstGeom prst="rect">
            <a:avLst/>
          </a:prstGeom>
          <a:noFill/>
          <a:ln>
            <a:noFill/>
          </a:ln>
        </p:spPr>
      </p:pic>
      <p:sp>
        <p:nvSpPr>
          <p:cNvPr id="465" name="Google Shape;465;gf293e593a3_0_98"/>
          <p:cNvSpPr/>
          <p:nvPr/>
        </p:nvSpPr>
        <p:spPr>
          <a:xfrm>
            <a:off x="7564463" y="2950060"/>
            <a:ext cx="280800" cy="764100"/>
          </a:xfrm>
          <a:prstGeom prst="upDownArrow">
            <a:avLst>
              <a:gd fmla="val 50000" name="adj1"/>
              <a:gd fmla="val 50000" name="adj2"/>
            </a:avLst>
          </a:prstGeom>
          <a:solidFill>
            <a:srgbClr val="888888"/>
          </a:solid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f293e593a3_0_98"/>
          <p:cNvSpPr/>
          <p:nvPr/>
        </p:nvSpPr>
        <p:spPr>
          <a:xfrm>
            <a:off x="4311238" y="2950060"/>
            <a:ext cx="280800" cy="764100"/>
          </a:xfrm>
          <a:prstGeom prst="upDownArrow">
            <a:avLst>
              <a:gd fmla="val 50000" name="adj1"/>
              <a:gd fmla="val 50000" name="adj2"/>
            </a:avLst>
          </a:prstGeom>
          <a:solidFill>
            <a:srgbClr val="888888"/>
          </a:solid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gf293e593a3_0_98"/>
          <p:cNvSpPr/>
          <p:nvPr/>
        </p:nvSpPr>
        <p:spPr>
          <a:xfrm>
            <a:off x="5686350" y="4236575"/>
            <a:ext cx="819900" cy="258000"/>
          </a:xfrm>
          <a:prstGeom prst="leftRightArrow">
            <a:avLst>
              <a:gd fmla="val 50000" name="adj1"/>
              <a:gd fmla="val 50000" name="adj2"/>
            </a:avLst>
          </a:prstGeom>
          <a:solidFill>
            <a:srgbClr val="888888"/>
          </a:solidFill>
          <a:ln cap="flat" cmpd="sng" w="12700">
            <a:solidFill>
              <a:srgbClr val="88888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gf293e593a3_0_98"/>
          <p:cNvSpPr/>
          <p:nvPr/>
        </p:nvSpPr>
        <p:spPr>
          <a:xfrm rot="-5400000">
            <a:off x="8458343" y="3128210"/>
            <a:ext cx="4435500" cy="30321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9" name="Google Shape;469;gf293e593a3_0_98"/>
          <p:cNvSpPr/>
          <p:nvPr/>
        </p:nvSpPr>
        <p:spPr>
          <a:xfrm>
            <a:off x="1822013" y="4965697"/>
            <a:ext cx="8548500" cy="1579800"/>
          </a:xfrm>
          <a:prstGeom prst="rect">
            <a:avLst/>
          </a:prstGeom>
          <a:solidFill>
            <a:srgbClr val="FFCE34"/>
          </a:solidFill>
          <a:ln cap="flat" cmpd="sng" w="12700">
            <a:solidFill>
              <a:srgbClr val="FFCE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888888"/>
                </a:solidFill>
              </a:rPr>
              <a:t>MARKETING AUTOMATION</a:t>
            </a:r>
            <a:endParaRPr i="0" sz="1400" u="none" cap="none" strike="noStrike">
              <a:solidFill>
                <a:srgbClr val="888888"/>
              </a:solidFill>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888888"/>
                </a:solidFill>
              </a:rPr>
              <a:t>CRM</a:t>
            </a:r>
            <a:endParaRPr i="0" sz="1400" u="none" cap="none" strike="noStrike">
              <a:solidFill>
                <a:srgbClr val="888888"/>
              </a:solidFill>
            </a:endParaRPr>
          </a:p>
          <a:p>
            <a:pPr indent="0" lvl="0" marL="0" marR="0" rtl="0" algn="ctr">
              <a:lnSpc>
                <a:spcPct val="100000"/>
              </a:lnSpc>
              <a:spcBef>
                <a:spcPts val="0"/>
              </a:spcBef>
              <a:spcAft>
                <a:spcPts val="0"/>
              </a:spcAft>
              <a:buClr>
                <a:srgbClr val="000000"/>
              </a:buClr>
              <a:buSzPts val="1800"/>
              <a:buFont typeface="Arial"/>
              <a:buNone/>
            </a:pPr>
            <a:r>
              <a:rPr i="0" lang="en-US" sz="1800" u="none" cap="none" strike="noStrike">
                <a:solidFill>
                  <a:srgbClr val="888888"/>
                </a:solidFill>
              </a:rPr>
              <a:t>(Salesforce, Marketo, Hubspot and more)</a:t>
            </a:r>
            <a:endParaRPr i="0" sz="1400" u="none" cap="none" strike="noStrike">
              <a:solidFill>
                <a:srgbClr val="888888"/>
              </a:solidFill>
            </a:endParaRPr>
          </a:p>
        </p:txBody>
      </p:sp>
      <p:pic>
        <p:nvPicPr>
          <p:cNvPr descr="A picture containing logo&#10;&#10;Description automatically generated" id="470" name="Google Shape;470;gf293e593a3_0_98"/>
          <p:cNvPicPr preferRelativeResize="0"/>
          <p:nvPr/>
        </p:nvPicPr>
        <p:blipFill rotWithShape="1">
          <a:blip r:embed="rId5">
            <a:alphaModFix/>
          </a:blip>
          <a:srcRect b="0" l="0" r="0" t="0"/>
          <a:stretch/>
        </p:blipFill>
        <p:spPr>
          <a:xfrm>
            <a:off x="10018294" y="4752473"/>
            <a:ext cx="2326107" cy="2326107"/>
          </a:xfrm>
          <a:prstGeom prst="rect">
            <a:avLst/>
          </a:prstGeom>
          <a:noFill/>
          <a:ln>
            <a:noFill/>
          </a:ln>
        </p:spPr>
      </p:pic>
      <p:sp>
        <p:nvSpPr>
          <p:cNvPr id="471" name="Google Shape;471;gf293e593a3_0_98"/>
          <p:cNvSpPr/>
          <p:nvPr/>
        </p:nvSpPr>
        <p:spPr>
          <a:xfrm>
            <a:off x="4353125" y="4673085"/>
            <a:ext cx="280800" cy="764100"/>
          </a:xfrm>
          <a:prstGeom prst="upDownArrow">
            <a:avLst>
              <a:gd fmla="val 50000" name="adj1"/>
              <a:gd fmla="val 50000" name="adj2"/>
            </a:avLst>
          </a:prstGeom>
          <a:solidFill>
            <a:srgbClr val="888888"/>
          </a:solid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gf293e593a3_0_98"/>
          <p:cNvSpPr/>
          <p:nvPr/>
        </p:nvSpPr>
        <p:spPr>
          <a:xfrm>
            <a:off x="7620525" y="4673085"/>
            <a:ext cx="280800" cy="764100"/>
          </a:xfrm>
          <a:prstGeom prst="upDownArrow">
            <a:avLst>
              <a:gd fmla="val 50000" name="adj1"/>
              <a:gd fmla="val 50000" name="adj2"/>
            </a:avLst>
          </a:prstGeom>
          <a:solidFill>
            <a:srgbClr val="888888"/>
          </a:solidFill>
          <a:ln cap="flat" cmpd="sng" w="9525">
            <a:solidFill>
              <a:srgbClr val="8888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54"/>
                                        </p:tgtEl>
                                        <p:attrNameLst>
                                          <p:attrName>style.visibility</p:attrName>
                                        </p:attrNameLst>
                                      </p:cBhvr>
                                      <p:to>
                                        <p:strVal val="visible"/>
                                      </p:to>
                                    </p:set>
                                    <p:anim calcmode="lin" valueType="num">
                                      <p:cBhvr additive="base">
                                        <p:cTn dur="500"/>
                                        <p:tgtEl>
                                          <p:spTgt spid="45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8"/>
                                        </p:tgtEl>
                                        <p:attrNameLst>
                                          <p:attrName>style.visibility</p:attrName>
                                        </p:attrNameLst>
                                      </p:cBhvr>
                                      <p:to>
                                        <p:strVal val="visible"/>
                                      </p:to>
                                    </p:set>
                                    <p:anim calcmode="lin" valueType="num">
                                      <p:cBhvr additive="base">
                                        <p:cTn dur="500"/>
                                        <p:tgtEl>
                                          <p:spTgt spid="45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9"/>
                                        </p:tgtEl>
                                        <p:attrNameLst>
                                          <p:attrName>style.visibility</p:attrName>
                                        </p:attrNameLst>
                                      </p:cBhvr>
                                      <p:to>
                                        <p:strVal val="visible"/>
                                      </p:to>
                                    </p:set>
                                    <p:anim calcmode="lin" valueType="num">
                                      <p:cBhvr additive="base">
                                        <p:cTn dur="500"/>
                                        <p:tgtEl>
                                          <p:spTgt spid="45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60"/>
                                        </p:tgtEl>
                                        <p:attrNameLst>
                                          <p:attrName>style.visibility</p:attrName>
                                        </p:attrNameLst>
                                      </p:cBhvr>
                                      <p:to>
                                        <p:strVal val="visible"/>
                                      </p:to>
                                    </p:set>
                                    <p:anim calcmode="lin" valueType="num">
                                      <p:cBhvr additive="base">
                                        <p:cTn dur="500"/>
                                        <p:tgtEl>
                                          <p:spTgt spid="46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61"/>
                                        </p:tgtEl>
                                        <p:attrNameLst>
                                          <p:attrName>style.visibility</p:attrName>
                                        </p:attrNameLst>
                                      </p:cBhvr>
                                      <p:to>
                                        <p:strVal val="visible"/>
                                      </p:to>
                                    </p:set>
                                    <p:anim calcmode="lin" valueType="num">
                                      <p:cBhvr additive="base">
                                        <p:cTn dur="500"/>
                                        <p:tgtEl>
                                          <p:spTgt spid="46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7"/>
                                        </p:tgtEl>
                                        <p:attrNameLst>
                                          <p:attrName>style.visibility</p:attrName>
                                        </p:attrNameLst>
                                      </p:cBhvr>
                                      <p:to>
                                        <p:strVal val="visible"/>
                                      </p:to>
                                    </p:set>
                                    <p:anim calcmode="lin" valueType="num">
                                      <p:cBhvr additive="base">
                                        <p:cTn dur="500"/>
                                        <p:tgtEl>
                                          <p:spTgt spid="45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5"/>
                                        </p:tgtEl>
                                        <p:attrNameLst>
                                          <p:attrName>style.visibility</p:attrName>
                                        </p:attrNameLst>
                                      </p:cBhvr>
                                      <p:to>
                                        <p:strVal val="visible"/>
                                      </p:to>
                                    </p:set>
                                    <p:anim calcmode="lin" valueType="num">
                                      <p:cBhvr additive="base">
                                        <p:cTn dur="500"/>
                                        <p:tgtEl>
                                          <p:spTgt spid="45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500"/>
                                        <p:tgtEl>
                                          <p:spTgt spid="45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63"/>
                                        </p:tgtEl>
                                        <p:attrNameLst>
                                          <p:attrName>style.visibility</p:attrName>
                                        </p:attrNameLst>
                                      </p:cBhvr>
                                      <p:to>
                                        <p:strVal val="visible"/>
                                      </p:to>
                                    </p:set>
                                    <p:anim calcmode="lin" valueType="num">
                                      <p:cBhvr additive="base">
                                        <p:cTn dur="500"/>
                                        <p:tgtEl>
                                          <p:spTgt spid="46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456"/>
                                        </p:tgtEl>
                                        <p:attrNameLst>
                                          <p:attrName>style.visibility</p:attrName>
                                        </p:attrNameLst>
                                      </p:cBhvr>
                                      <p:to>
                                        <p:strVal val="visible"/>
                                      </p:to>
                                    </p:set>
                                    <p:anim calcmode="lin" valueType="num">
                                      <p:cBhvr additive="base">
                                        <p:cTn dur="500"/>
                                        <p:tgtEl>
                                          <p:spTgt spid="45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462"/>
                                        </p:tgtEl>
                                        <p:attrNameLst>
                                          <p:attrName>style.visibility</p:attrName>
                                        </p:attrNameLst>
                                      </p:cBhvr>
                                      <p:to>
                                        <p:strVal val="visible"/>
                                      </p:to>
                                    </p:set>
                                    <p:anim calcmode="lin" valueType="num">
                                      <p:cBhvr additive="base">
                                        <p:cTn dur="500"/>
                                        <p:tgtEl>
                                          <p:spTgt spid="462"/>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469"/>
                                        </p:tgtEl>
                                        <p:attrNameLst>
                                          <p:attrName>style.visibility</p:attrName>
                                        </p:attrNameLst>
                                      </p:cBhvr>
                                      <p:to>
                                        <p:strVal val="visible"/>
                                      </p:to>
                                    </p:set>
                                    <p:anim calcmode="lin" valueType="num">
                                      <p:cBhvr additive="base">
                                        <p:cTn dur="500"/>
                                        <p:tgtEl>
                                          <p:spTgt spid="46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f293e593a3_0_80"/>
          <p:cNvSpPr/>
          <p:nvPr/>
        </p:nvSpPr>
        <p:spPr>
          <a:xfrm rot="-5400000">
            <a:off x="8581725" y="3284750"/>
            <a:ext cx="4435500" cy="28239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ogo&#10;&#10;Description automatically generated" id="478" name="Google Shape;478;gf293e593a3_0_80"/>
          <p:cNvPicPr preferRelativeResize="0"/>
          <p:nvPr/>
        </p:nvPicPr>
        <p:blipFill rotWithShape="1">
          <a:blip r:embed="rId3">
            <a:alphaModFix/>
          </a:blip>
          <a:srcRect b="0" l="0" r="0" t="0"/>
          <a:stretch/>
        </p:blipFill>
        <p:spPr>
          <a:xfrm>
            <a:off x="10093519" y="4764998"/>
            <a:ext cx="2326107" cy="2326107"/>
          </a:xfrm>
          <a:prstGeom prst="rect">
            <a:avLst/>
          </a:prstGeom>
          <a:noFill/>
          <a:ln>
            <a:noFill/>
          </a:ln>
        </p:spPr>
      </p:pic>
      <p:sp>
        <p:nvSpPr>
          <p:cNvPr id="479" name="Google Shape;479;gf293e593a3_0_80"/>
          <p:cNvSpPr txBox="1"/>
          <p:nvPr/>
        </p:nvSpPr>
        <p:spPr>
          <a:xfrm>
            <a:off x="0" y="188075"/>
            <a:ext cx="11438100" cy="738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3700">
                <a:solidFill>
                  <a:srgbClr val="8F4899"/>
                </a:solidFill>
              </a:rPr>
              <a:t>TRANSFORMING MEMBER ENGAGEMENT</a:t>
            </a:r>
            <a:r>
              <a:rPr lang="en-US" sz="4000">
                <a:solidFill>
                  <a:srgbClr val="8F4899"/>
                </a:solidFill>
              </a:rPr>
              <a:t> </a:t>
            </a:r>
            <a:endParaRPr>
              <a:solidFill>
                <a:srgbClr val="8F4899"/>
              </a:solidFill>
            </a:endParaRPr>
          </a:p>
        </p:txBody>
      </p:sp>
      <p:pic>
        <p:nvPicPr>
          <p:cNvPr descr="A picture containing table&#10;&#10;Description automatically generated" id="480" name="Google Shape;480;gf293e593a3_0_80"/>
          <p:cNvPicPr preferRelativeResize="0"/>
          <p:nvPr/>
        </p:nvPicPr>
        <p:blipFill rotWithShape="1">
          <a:blip r:embed="rId4">
            <a:alphaModFix/>
          </a:blip>
          <a:srcRect b="14244" l="0" r="0" t="0"/>
          <a:stretch/>
        </p:blipFill>
        <p:spPr>
          <a:xfrm>
            <a:off x="6148599" y="1294675"/>
            <a:ext cx="4913250" cy="2148900"/>
          </a:xfrm>
          <a:prstGeom prst="rect">
            <a:avLst/>
          </a:prstGeom>
          <a:noFill/>
          <a:ln>
            <a:noFill/>
          </a:ln>
        </p:spPr>
      </p:pic>
      <p:sp>
        <p:nvSpPr>
          <p:cNvPr id="481" name="Google Shape;481;gf293e593a3_0_80"/>
          <p:cNvSpPr txBox="1"/>
          <p:nvPr/>
        </p:nvSpPr>
        <p:spPr>
          <a:xfrm>
            <a:off x="227625" y="1941175"/>
            <a:ext cx="5627400" cy="3853500"/>
          </a:xfrm>
          <a:prstGeom prst="rect">
            <a:avLst/>
          </a:prstGeom>
          <a:noFill/>
          <a:ln>
            <a:noFill/>
          </a:ln>
        </p:spPr>
        <p:txBody>
          <a:bodyPr anchorCtr="0" anchor="t" bIns="91425" lIns="91425" spcFirstLastPara="1" rIns="91425" wrap="square" tIns="91425">
            <a:spAutoFit/>
          </a:bodyPr>
          <a:lstStyle/>
          <a:p>
            <a:pPr indent="-228600" lvl="0" marL="228600" rtl="0" algn="l">
              <a:lnSpc>
                <a:spcPct val="110000"/>
              </a:lnSpc>
              <a:spcBef>
                <a:spcPts val="0"/>
              </a:spcBef>
              <a:spcAft>
                <a:spcPts val="0"/>
              </a:spcAft>
              <a:buClr>
                <a:srgbClr val="8F4899"/>
              </a:buClr>
              <a:buSzPts val="3120"/>
              <a:buChar char="•"/>
            </a:pPr>
            <a:r>
              <a:rPr lang="en-US" sz="2400">
                <a:solidFill>
                  <a:srgbClr val="8F4899"/>
                </a:solidFill>
              </a:rPr>
              <a:t>Simplify and Personalize the Member Experience</a:t>
            </a:r>
            <a:endParaRPr>
              <a:solidFill>
                <a:srgbClr val="8F4899"/>
              </a:solidFill>
            </a:endParaRPr>
          </a:p>
          <a:p>
            <a:pPr indent="-228600" lvl="0" marL="228600" rtl="0" algn="l">
              <a:lnSpc>
                <a:spcPct val="110000"/>
              </a:lnSpc>
              <a:spcBef>
                <a:spcPts val="1000"/>
              </a:spcBef>
              <a:spcAft>
                <a:spcPts val="0"/>
              </a:spcAft>
              <a:buClr>
                <a:srgbClr val="8F4899"/>
              </a:buClr>
              <a:buSzPts val="3120"/>
              <a:buChar char="•"/>
            </a:pPr>
            <a:r>
              <a:rPr lang="en-US" sz="2400">
                <a:solidFill>
                  <a:srgbClr val="8F4899"/>
                </a:solidFill>
              </a:rPr>
              <a:t>Data to improve Member Value and Association Programming</a:t>
            </a:r>
            <a:endParaRPr>
              <a:solidFill>
                <a:srgbClr val="8F4899"/>
              </a:solidFill>
            </a:endParaRPr>
          </a:p>
          <a:p>
            <a:pPr indent="-228600" lvl="0" marL="228600" rtl="0" algn="l">
              <a:lnSpc>
                <a:spcPct val="110000"/>
              </a:lnSpc>
              <a:spcBef>
                <a:spcPts val="1000"/>
              </a:spcBef>
              <a:spcAft>
                <a:spcPts val="0"/>
              </a:spcAft>
              <a:buClr>
                <a:srgbClr val="8F4899"/>
              </a:buClr>
              <a:buSzPts val="3120"/>
              <a:buChar char="•"/>
            </a:pPr>
            <a:r>
              <a:rPr lang="en-US" sz="2400">
                <a:solidFill>
                  <a:srgbClr val="8F4899"/>
                </a:solidFill>
              </a:rPr>
              <a:t>Engagement Growth = Revenue/Member Growth</a:t>
            </a:r>
            <a:endParaRPr>
              <a:solidFill>
                <a:srgbClr val="8F4899"/>
              </a:solidFill>
            </a:endParaRPr>
          </a:p>
          <a:p>
            <a:pPr indent="-228600" lvl="0" marL="228600" rtl="0" algn="l">
              <a:lnSpc>
                <a:spcPct val="110000"/>
              </a:lnSpc>
              <a:spcBef>
                <a:spcPts val="1000"/>
              </a:spcBef>
              <a:spcAft>
                <a:spcPts val="0"/>
              </a:spcAft>
              <a:buClr>
                <a:srgbClr val="8F4899"/>
              </a:buClr>
              <a:buSzPts val="3120"/>
              <a:buChar char="•"/>
            </a:pPr>
            <a:r>
              <a:rPr lang="en-US" sz="2400">
                <a:solidFill>
                  <a:srgbClr val="8F4899"/>
                </a:solidFill>
              </a:rPr>
              <a:t>Digital Transformation in 90 Days</a:t>
            </a:r>
            <a:endParaRPr>
              <a:solidFill>
                <a:srgbClr val="8F4899"/>
              </a:solidFill>
            </a:endParaRPr>
          </a:p>
        </p:txBody>
      </p:sp>
      <p:sp>
        <p:nvSpPr>
          <p:cNvPr id="482" name="Google Shape;482;gf293e593a3_0_80"/>
          <p:cNvSpPr txBox="1"/>
          <p:nvPr/>
        </p:nvSpPr>
        <p:spPr>
          <a:xfrm>
            <a:off x="6148600" y="3496100"/>
            <a:ext cx="40944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rgbClr val="8F4899"/>
                </a:solidFill>
              </a:rPr>
              <a:t>Example: 2,000 Members $2,000,000 Annual Revenue</a:t>
            </a:r>
            <a:endParaRPr>
              <a:solidFill>
                <a:srgbClr val="8F4899"/>
              </a:solidFill>
            </a:endParaRPr>
          </a:p>
          <a:p>
            <a:pPr indent="0" lvl="0" marL="0" rtl="0" algn="l">
              <a:spcBef>
                <a:spcPts val="0"/>
              </a:spcBef>
              <a:spcAft>
                <a:spcPts val="0"/>
              </a:spcAft>
              <a:buNone/>
            </a:pPr>
            <a:r>
              <a:t/>
            </a:r>
            <a:endParaRPr sz="2400">
              <a:solidFill>
                <a:srgbClr val="8F4899"/>
              </a:solidFill>
            </a:endParaRPr>
          </a:p>
          <a:p>
            <a:pPr indent="0" lvl="0" marL="0" rtl="0" algn="l">
              <a:spcBef>
                <a:spcPts val="0"/>
              </a:spcBef>
              <a:spcAft>
                <a:spcPts val="0"/>
              </a:spcAft>
              <a:buNone/>
            </a:pPr>
            <a:r>
              <a:rPr lang="en-US" sz="2400">
                <a:solidFill>
                  <a:srgbClr val="8F4899"/>
                </a:solidFill>
              </a:rPr>
              <a:t>80% Retention -&gt;93%</a:t>
            </a:r>
            <a:endParaRPr>
              <a:solidFill>
                <a:srgbClr val="8F4899"/>
              </a:solidFill>
            </a:endParaRPr>
          </a:p>
          <a:p>
            <a:pPr indent="0" lvl="0" marL="0" rtl="0" algn="l">
              <a:spcBef>
                <a:spcPts val="0"/>
              </a:spcBef>
              <a:spcAft>
                <a:spcPts val="0"/>
              </a:spcAft>
              <a:buNone/>
            </a:pPr>
            <a:r>
              <a:t/>
            </a:r>
            <a:endParaRPr sz="2400">
              <a:solidFill>
                <a:srgbClr val="8F4899"/>
              </a:solidFill>
            </a:endParaRPr>
          </a:p>
          <a:p>
            <a:pPr indent="0" lvl="0" marL="0" rtl="0" algn="l">
              <a:spcBef>
                <a:spcPts val="0"/>
              </a:spcBef>
              <a:spcAft>
                <a:spcPts val="0"/>
              </a:spcAft>
              <a:buNone/>
            </a:pPr>
            <a:r>
              <a:rPr lang="en-US" sz="2400">
                <a:solidFill>
                  <a:srgbClr val="8F4899"/>
                </a:solidFill>
              </a:rPr>
              <a:t>$260,000 / Annual Increase</a:t>
            </a:r>
            <a:endParaRPr>
              <a:solidFill>
                <a:srgbClr val="8F4899"/>
              </a:solidFill>
            </a:endParaRPr>
          </a:p>
        </p:txBody>
      </p:sp>
      <p:sp>
        <p:nvSpPr>
          <p:cNvPr id="483" name="Google Shape;483;gf293e593a3_0_80"/>
          <p:cNvSpPr txBox="1"/>
          <p:nvPr/>
        </p:nvSpPr>
        <p:spPr>
          <a:xfrm>
            <a:off x="227625" y="1294663"/>
            <a:ext cx="4131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i="0" lang="en-US" sz="3600" u="none" cap="none" strike="noStrike">
                <a:solidFill>
                  <a:srgbClr val="8F4899"/>
                </a:solidFill>
              </a:rPr>
              <a:t>Your Association</a:t>
            </a:r>
            <a:endParaRPr>
              <a:solidFill>
                <a:srgbClr val="8F4899"/>
              </a:solidFill>
            </a:endParaRPr>
          </a:p>
        </p:txBody>
      </p:sp>
      <p:pic>
        <p:nvPicPr>
          <p:cNvPr id="484" name="Google Shape;484;gf293e593a3_0_80"/>
          <p:cNvPicPr preferRelativeResize="0"/>
          <p:nvPr/>
        </p:nvPicPr>
        <p:blipFill rotWithShape="1">
          <a:blip r:embed="rId5">
            <a:alphaModFix/>
          </a:blip>
          <a:srcRect b="0" l="0" r="0" t="0"/>
          <a:stretch/>
        </p:blipFill>
        <p:spPr>
          <a:xfrm>
            <a:off x="0" y="6325237"/>
            <a:ext cx="2855401" cy="532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f293e0c835_0_312"/>
          <p:cNvSpPr/>
          <p:nvPr/>
        </p:nvSpPr>
        <p:spPr>
          <a:xfrm rot="-5400000">
            <a:off x="8458343" y="3128210"/>
            <a:ext cx="4435500" cy="30321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ogo&#10;&#10;Description automatically generated" id="135" name="Google Shape;135;gf293e0c835_0_312"/>
          <p:cNvPicPr preferRelativeResize="0"/>
          <p:nvPr/>
        </p:nvPicPr>
        <p:blipFill rotWithShape="1">
          <a:blip r:embed="rId3">
            <a:alphaModFix/>
          </a:blip>
          <a:srcRect b="0" l="0" r="0" t="0"/>
          <a:stretch/>
        </p:blipFill>
        <p:spPr>
          <a:xfrm>
            <a:off x="10018294" y="4752473"/>
            <a:ext cx="2326107" cy="2326107"/>
          </a:xfrm>
          <a:prstGeom prst="rect">
            <a:avLst/>
          </a:prstGeom>
          <a:noFill/>
          <a:ln>
            <a:noFill/>
          </a:ln>
        </p:spPr>
      </p:pic>
      <p:sp>
        <p:nvSpPr>
          <p:cNvPr id="136" name="Google Shape;136;gf293e0c835_0_312"/>
          <p:cNvSpPr/>
          <p:nvPr/>
        </p:nvSpPr>
        <p:spPr>
          <a:xfrm rot="10800000">
            <a:off x="10522195" y="2427"/>
            <a:ext cx="1668300" cy="4122900"/>
          </a:xfrm>
          <a:prstGeom prst="rtTriangle">
            <a:avLst/>
          </a:prstGeom>
          <a:solidFill>
            <a:srgbClr val="FFCE34"/>
          </a:solidFill>
          <a:ln cap="flat" cmpd="sng" w="12700">
            <a:solidFill>
              <a:srgbClr val="FFCE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E34"/>
              </a:solidFill>
              <a:latin typeface="Calibri"/>
              <a:ea typeface="Calibri"/>
              <a:cs typeface="Calibri"/>
              <a:sym typeface="Calibri"/>
            </a:endParaRPr>
          </a:p>
        </p:txBody>
      </p:sp>
      <p:sp>
        <p:nvSpPr>
          <p:cNvPr id="137" name="Google Shape;137;gf293e0c835_0_312"/>
          <p:cNvSpPr/>
          <p:nvPr/>
        </p:nvSpPr>
        <p:spPr>
          <a:xfrm rot="5400000">
            <a:off x="-1464311" y="1395209"/>
            <a:ext cx="3994500" cy="10587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8" name="Google Shape;138;gf293e0c835_0_312"/>
          <p:cNvSpPr txBox="1"/>
          <p:nvPr/>
        </p:nvSpPr>
        <p:spPr>
          <a:xfrm>
            <a:off x="4292250" y="175525"/>
            <a:ext cx="3000000" cy="877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5000">
                <a:solidFill>
                  <a:srgbClr val="8F4899"/>
                </a:solidFill>
              </a:rPr>
              <a:t>AGENDA</a:t>
            </a:r>
            <a:endParaRPr>
              <a:solidFill>
                <a:srgbClr val="8F4899"/>
              </a:solidFill>
            </a:endParaRPr>
          </a:p>
        </p:txBody>
      </p:sp>
      <p:sp>
        <p:nvSpPr>
          <p:cNvPr id="139" name="Google Shape;139;gf293e0c835_0_312"/>
          <p:cNvSpPr txBox="1"/>
          <p:nvPr/>
        </p:nvSpPr>
        <p:spPr>
          <a:xfrm>
            <a:off x="220350" y="1822800"/>
            <a:ext cx="11143800" cy="32124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lang="en-US" sz="2810">
                <a:solidFill>
                  <a:srgbClr val="888888"/>
                </a:solidFill>
              </a:rPr>
              <a:t>Lessons from Netflix</a:t>
            </a:r>
            <a:endParaRPr sz="2810">
              <a:solidFill>
                <a:srgbClr val="888888"/>
              </a:solidFill>
            </a:endParaRPr>
          </a:p>
          <a:p>
            <a:pPr indent="0" lvl="0" marL="0" rtl="0" algn="ctr">
              <a:lnSpc>
                <a:spcPct val="200000"/>
              </a:lnSpc>
              <a:spcBef>
                <a:spcPts val="0"/>
              </a:spcBef>
              <a:spcAft>
                <a:spcPts val="0"/>
              </a:spcAft>
              <a:buNone/>
            </a:pPr>
            <a:r>
              <a:rPr lang="en-US" sz="2810">
                <a:solidFill>
                  <a:srgbClr val="888888"/>
                </a:solidFill>
              </a:rPr>
              <a:t>Measuring the gap between a Netflix model &amp; your website</a:t>
            </a:r>
            <a:endParaRPr sz="2810">
              <a:solidFill>
                <a:srgbClr val="888888"/>
              </a:solidFill>
            </a:endParaRPr>
          </a:p>
          <a:p>
            <a:pPr indent="0" lvl="0" marL="0" rtl="0" algn="ctr">
              <a:lnSpc>
                <a:spcPct val="200000"/>
              </a:lnSpc>
              <a:spcBef>
                <a:spcPts val="0"/>
              </a:spcBef>
              <a:spcAft>
                <a:spcPts val="0"/>
              </a:spcAft>
              <a:buNone/>
            </a:pPr>
            <a:r>
              <a:rPr lang="en-US" sz="2810">
                <a:solidFill>
                  <a:srgbClr val="888888"/>
                </a:solidFill>
              </a:rPr>
              <a:t>Closing the “gap” with digital transformation</a:t>
            </a:r>
            <a:endParaRPr sz="2810">
              <a:solidFill>
                <a:srgbClr val="888888"/>
              </a:solidFill>
            </a:endParaRPr>
          </a:p>
          <a:p>
            <a:pPr indent="0" lvl="0" marL="0" rtl="0" algn="ctr">
              <a:lnSpc>
                <a:spcPct val="200000"/>
              </a:lnSpc>
              <a:spcBef>
                <a:spcPts val="0"/>
              </a:spcBef>
              <a:spcAft>
                <a:spcPts val="0"/>
              </a:spcAft>
              <a:buNone/>
            </a:pPr>
            <a:r>
              <a:rPr lang="en-US" sz="2810">
                <a:solidFill>
                  <a:srgbClr val="888888"/>
                </a:solidFill>
              </a:rPr>
              <a:t>Accelerating Digital Transformation – as quick as 90 Days</a:t>
            </a:r>
            <a:endParaRPr sz="2810">
              <a:solidFill>
                <a:srgbClr val="888888"/>
              </a:solidFill>
            </a:endParaRPr>
          </a:p>
        </p:txBody>
      </p:sp>
      <p:pic>
        <p:nvPicPr>
          <p:cNvPr id="140" name="Google Shape;140;gf293e0c835_0_312"/>
          <p:cNvPicPr preferRelativeResize="0"/>
          <p:nvPr/>
        </p:nvPicPr>
        <p:blipFill rotWithShape="1">
          <a:blip r:embed="rId4">
            <a:alphaModFix/>
          </a:blip>
          <a:srcRect b="0" l="0" r="0" t="0"/>
          <a:stretch/>
        </p:blipFill>
        <p:spPr>
          <a:xfrm>
            <a:off x="0" y="6325237"/>
            <a:ext cx="2855401" cy="5327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f293e593a3_0_90"/>
          <p:cNvSpPr/>
          <p:nvPr/>
        </p:nvSpPr>
        <p:spPr>
          <a:xfrm rot="-5400000">
            <a:off x="8458343" y="3128210"/>
            <a:ext cx="4435500" cy="30321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ogo&#10;&#10;Description automatically generated" id="490" name="Google Shape;490;gf293e593a3_0_90"/>
          <p:cNvPicPr preferRelativeResize="0"/>
          <p:nvPr/>
        </p:nvPicPr>
        <p:blipFill rotWithShape="1">
          <a:blip r:embed="rId3">
            <a:alphaModFix/>
          </a:blip>
          <a:srcRect b="0" l="0" r="0" t="0"/>
          <a:stretch/>
        </p:blipFill>
        <p:spPr>
          <a:xfrm>
            <a:off x="10018294" y="4752473"/>
            <a:ext cx="2326107" cy="2326107"/>
          </a:xfrm>
          <a:prstGeom prst="rect">
            <a:avLst/>
          </a:prstGeom>
          <a:noFill/>
          <a:ln>
            <a:noFill/>
          </a:ln>
        </p:spPr>
      </p:pic>
      <p:sp>
        <p:nvSpPr>
          <p:cNvPr id="491" name="Google Shape;491;gf293e593a3_0_90"/>
          <p:cNvSpPr/>
          <p:nvPr/>
        </p:nvSpPr>
        <p:spPr>
          <a:xfrm rot="10800000">
            <a:off x="10522195" y="2427"/>
            <a:ext cx="1668300" cy="4122900"/>
          </a:xfrm>
          <a:prstGeom prst="rtTriangle">
            <a:avLst/>
          </a:prstGeom>
          <a:solidFill>
            <a:srgbClr val="FFCE34"/>
          </a:solidFill>
          <a:ln cap="flat" cmpd="sng" w="12700">
            <a:solidFill>
              <a:srgbClr val="FFCE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E34"/>
              </a:solidFill>
              <a:latin typeface="Calibri"/>
              <a:ea typeface="Calibri"/>
              <a:cs typeface="Calibri"/>
              <a:sym typeface="Calibri"/>
            </a:endParaRPr>
          </a:p>
        </p:txBody>
      </p:sp>
      <p:sp>
        <p:nvSpPr>
          <p:cNvPr id="492" name="Google Shape;492;gf293e593a3_0_90"/>
          <p:cNvSpPr/>
          <p:nvPr/>
        </p:nvSpPr>
        <p:spPr>
          <a:xfrm rot="5400000">
            <a:off x="-1464311" y="1395209"/>
            <a:ext cx="3994500" cy="10587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application&#10;&#10;Description automatically generated" id="493" name="Google Shape;493;gf293e593a3_0_90"/>
          <p:cNvPicPr preferRelativeResize="0"/>
          <p:nvPr/>
        </p:nvPicPr>
        <p:blipFill rotWithShape="1">
          <a:blip r:embed="rId4">
            <a:alphaModFix/>
          </a:blip>
          <a:srcRect b="13001" l="0" r="0" t="69882"/>
          <a:stretch/>
        </p:blipFill>
        <p:spPr>
          <a:xfrm>
            <a:off x="-753979" y="6100011"/>
            <a:ext cx="4732422" cy="814431"/>
          </a:xfrm>
          <a:prstGeom prst="rect">
            <a:avLst/>
          </a:prstGeom>
          <a:noFill/>
          <a:ln>
            <a:noFill/>
          </a:ln>
        </p:spPr>
      </p:pic>
      <p:sp>
        <p:nvSpPr>
          <p:cNvPr id="494" name="Google Shape;494;gf293e593a3_0_90"/>
          <p:cNvSpPr txBox="1"/>
          <p:nvPr/>
        </p:nvSpPr>
        <p:spPr>
          <a:xfrm>
            <a:off x="3600" y="2738725"/>
            <a:ext cx="58800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5000">
                <a:solidFill>
                  <a:srgbClr val="8F4899"/>
                </a:solidFill>
              </a:rPr>
              <a:t>THANK YOU</a:t>
            </a:r>
            <a:endParaRPr sz="400">
              <a:solidFill>
                <a:srgbClr val="8F4899"/>
              </a:solidFill>
            </a:endParaRPr>
          </a:p>
        </p:txBody>
      </p:sp>
      <p:sp>
        <p:nvSpPr>
          <p:cNvPr id="495" name="Google Shape;495;gf293e593a3_0_90"/>
          <p:cNvSpPr txBox="1"/>
          <p:nvPr/>
        </p:nvSpPr>
        <p:spPr>
          <a:xfrm>
            <a:off x="433950" y="3657500"/>
            <a:ext cx="5019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rgbClr val="8F4899"/>
                </a:solidFill>
              </a:rPr>
              <a:t>QUESTIONS &amp; DISCUSSION</a:t>
            </a:r>
            <a:endParaRPr>
              <a:solidFill>
                <a:srgbClr val="8F4899"/>
              </a:solidFill>
            </a:endParaRPr>
          </a:p>
        </p:txBody>
      </p:sp>
      <p:sp>
        <p:nvSpPr>
          <p:cNvPr id="496" name="Google Shape;496;gf293e593a3_0_90"/>
          <p:cNvSpPr txBox="1"/>
          <p:nvPr/>
        </p:nvSpPr>
        <p:spPr>
          <a:xfrm>
            <a:off x="6532050" y="2290050"/>
            <a:ext cx="3693600" cy="2277900"/>
          </a:xfrm>
          <a:prstGeom prst="rect">
            <a:avLst/>
          </a:prstGeom>
          <a:noFill/>
          <a:ln>
            <a:noFill/>
          </a:ln>
        </p:spPr>
        <p:txBody>
          <a:bodyPr anchorCtr="0" anchor="t" bIns="91425" lIns="91425" spcFirstLastPara="1" rIns="91425" wrap="square" tIns="91425">
            <a:spAutoFit/>
          </a:bodyPr>
          <a:lstStyle/>
          <a:p>
            <a:pPr indent="0" lvl="1" marL="0" rtl="0" algn="l">
              <a:spcBef>
                <a:spcPts val="0"/>
              </a:spcBef>
              <a:spcAft>
                <a:spcPts val="0"/>
              </a:spcAft>
              <a:buNone/>
            </a:pPr>
            <a:r>
              <a:rPr b="1" lang="en-US" sz="2800">
                <a:solidFill>
                  <a:srgbClr val="8F4899"/>
                </a:solidFill>
              </a:rPr>
              <a:t>Contact</a:t>
            </a:r>
            <a:endParaRPr b="1" sz="2800">
              <a:solidFill>
                <a:srgbClr val="8F4899"/>
              </a:solidFill>
            </a:endParaRPr>
          </a:p>
          <a:p>
            <a:pPr indent="0" lvl="1" marL="0" rtl="0" algn="l">
              <a:spcBef>
                <a:spcPts val="0"/>
              </a:spcBef>
              <a:spcAft>
                <a:spcPts val="0"/>
              </a:spcAft>
              <a:buNone/>
            </a:pPr>
            <a:r>
              <a:rPr lang="en-US" sz="2000" u="sng">
                <a:solidFill>
                  <a:srgbClr val="8F4899"/>
                </a:solidFill>
                <a:hlinkClick r:id="rId5">
                  <a:extLst>
                    <a:ext uri="{A12FA001-AC4F-418D-AE19-62706E023703}">
                      <ahyp:hlinkClr val="tx"/>
                    </a:ext>
                  </a:extLst>
                </a:hlinkClick>
              </a:rPr>
              <a:t>dan.stevens@workerbee.tv</a:t>
            </a:r>
            <a:endParaRPr sz="2000">
              <a:solidFill>
                <a:srgbClr val="8F4899"/>
              </a:solidFill>
            </a:endParaRPr>
          </a:p>
          <a:p>
            <a:pPr indent="0" lvl="1" marL="0" rtl="0" algn="l">
              <a:spcBef>
                <a:spcPts val="0"/>
              </a:spcBef>
              <a:spcAft>
                <a:spcPts val="0"/>
              </a:spcAft>
              <a:buNone/>
            </a:pPr>
            <a:r>
              <a:t/>
            </a:r>
            <a:endParaRPr sz="2000">
              <a:solidFill>
                <a:srgbClr val="8F4899"/>
              </a:solidFill>
            </a:endParaRPr>
          </a:p>
          <a:p>
            <a:pPr indent="0" lvl="1" marL="0" rtl="0" algn="l">
              <a:spcBef>
                <a:spcPts val="0"/>
              </a:spcBef>
              <a:spcAft>
                <a:spcPts val="0"/>
              </a:spcAft>
              <a:buNone/>
            </a:pPr>
            <a:r>
              <a:t/>
            </a:r>
            <a:endParaRPr sz="2000">
              <a:solidFill>
                <a:srgbClr val="8F4899"/>
              </a:solidFill>
            </a:endParaRPr>
          </a:p>
          <a:p>
            <a:pPr indent="0" lvl="1" marL="0" rtl="0" algn="l">
              <a:spcBef>
                <a:spcPts val="0"/>
              </a:spcBef>
              <a:spcAft>
                <a:spcPts val="0"/>
              </a:spcAft>
              <a:buNone/>
            </a:pPr>
            <a:r>
              <a:rPr b="1" lang="en-US" sz="2800">
                <a:solidFill>
                  <a:srgbClr val="8F4899"/>
                </a:solidFill>
              </a:rPr>
              <a:t>Visit</a:t>
            </a:r>
            <a:endParaRPr b="1" sz="2800">
              <a:solidFill>
                <a:srgbClr val="8F4899"/>
              </a:solidFill>
            </a:endParaRPr>
          </a:p>
          <a:p>
            <a:pPr indent="0" lvl="1" marL="0" rtl="0" algn="l">
              <a:spcBef>
                <a:spcPts val="0"/>
              </a:spcBef>
              <a:spcAft>
                <a:spcPts val="0"/>
              </a:spcAft>
              <a:buNone/>
            </a:pPr>
            <a:r>
              <a:rPr lang="en-US" sz="2000" u="sng">
                <a:solidFill>
                  <a:srgbClr val="8F4899"/>
                </a:solidFill>
                <a:hlinkClick r:id="rId6">
                  <a:extLst>
                    <a:ext uri="{A12FA001-AC4F-418D-AE19-62706E023703}">
                      <ahyp:hlinkClr val="tx"/>
                    </a:ext>
                  </a:extLst>
                </a:hlinkClick>
              </a:rPr>
              <a:t>www.association.tv</a:t>
            </a:r>
            <a:endParaRPr>
              <a:solidFill>
                <a:srgbClr val="8F4899"/>
              </a:solidFill>
            </a:endParaRPr>
          </a:p>
        </p:txBody>
      </p:sp>
      <p:cxnSp>
        <p:nvCxnSpPr>
          <p:cNvPr id="497" name="Google Shape;497;gf293e593a3_0_90"/>
          <p:cNvCxnSpPr/>
          <p:nvPr/>
        </p:nvCxnSpPr>
        <p:spPr>
          <a:xfrm flipH="1">
            <a:off x="5785956" y="2074377"/>
            <a:ext cx="12600" cy="3291600"/>
          </a:xfrm>
          <a:prstGeom prst="straightConnector1">
            <a:avLst/>
          </a:prstGeom>
          <a:noFill/>
          <a:ln cap="flat" cmpd="sng" w="28575">
            <a:solidFill>
              <a:srgbClr val="8F4899"/>
            </a:solidFill>
            <a:prstDash val="solid"/>
            <a:miter lim="800000"/>
            <a:headEnd len="sm" w="sm" type="none"/>
            <a:tailEnd len="sm" w="sm" type="none"/>
          </a:ln>
        </p:spPr>
      </p:cxnSp>
      <p:pic>
        <p:nvPicPr>
          <p:cNvPr id="498" name="Google Shape;498;gf293e593a3_0_90"/>
          <p:cNvPicPr preferRelativeResize="0"/>
          <p:nvPr/>
        </p:nvPicPr>
        <p:blipFill rotWithShape="1">
          <a:blip r:embed="rId7">
            <a:alphaModFix/>
          </a:blip>
          <a:srcRect b="0" l="0" r="0" t="0"/>
          <a:stretch/>
        </p:blipFill>
        <p:spPr>
          <a:xfrm>
            <a:off x="3914712" y="1068500"/>
            <a:ext cx="3755076" cy="700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f293e0c835_0_302"/>
          <p:cNvSpPr/>
          <p:nvPr/>
        </p:nvSpPr>
        <p:spPr>
          <a:xfrm rot="-5400000">
            <a:off x="8458343" y="3128210"/>
            <a:ext cx="4435500" cy="30321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ogo&#10;&#10;Description automatically generated" id="146" name="Google Shape;146;gf293e0c835_0_302"/>
          <p:cNvPicPr preferRelativeResize="0"/>
          <p:nvPr/>
        </p:nvPicPr>
        <p:blipFill rotWithShape="1">
          <a:blip r:embed="rId3">
            <a:alphaModFix/>
          </a:blip>
          <a:srcRect b="0" l="0" r="0" t="0"/>
          <a:stretch/>
        </p:blipFill>
        <p:spPr>
          <a:xfrm>
            <a:off x="10018294" y="4752473"/>
            <a:ext cx="2326107" cy="2326107"/>
          </a:xfrm>
          <a:prstGeom prst="rect">
            <a:avLst/>
          </a:prstGeom>
          <a:noFill/>
          <a:ln>
            <a:noFill/>
          </a:ln>
        </p:spPr>
      </p:pic>
      <p:sp>
        <p:nvSpPr>
          <p:cNvPr id="147" name="Google Shape;147;gf293e0c835_0_302"/>
          <p:cNvSpPr/>
          <p:nvPr/>
        </p:nvSpPr>
        <p:spPr>
          <a:xfrm rot="10800000">
            <a:off x="10522195" y="2427"/>
            <a:ext cx="1668300" cy="4122900"/>
          </a:xfrm>
          <a:prstGeom prst="rtTriangle">
            <a:avLst/>
          </a:prstGeom>
          <a:solidFill>
            <a:srgbClr val="FFCE34"/>
          </a:solidFill>
          <a:ln cap="flat" cmpd="sng" w="12700">
            <a:solidFill>
              <a:srgbClr val="FFCE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E34"/>
              </a:solidFill>
              <a:latin typeface="Calibri"/>
              <a:ea typeface="Calibri"/>
              <a:cs typeface="Calibri"/>
              <a:sym typeface="Calibri"/>
            </a:endParaRPr>
          </a:p>
        </p:txBody>
      </p:sp>
      <p:sp>
        <p:nvSpPr>
          <p:cNvPr id="148" name="Google Shape;148;gf293e0c835_0_302"/>
          <p:cNvSpPr/>
          <p:nvPr/>
        </p:nvSpPr>
        <p:spPr>
          <a:xfrm rot="5400000">
            <a:off x="-1464311" y="1395209"/>
            <a:ext cx="3994500" cy="10587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9" name="Google Shape;149;gf293e0c835_0_302"/>
          <p:cNvSpPr txBox="1"/>
          <p:nvPr/>
        </p:nvSpPr>
        <p:spPr>
          <a:xfrm>
            <a:off x="285900" y="2644050"/>
            <a:ext cx="11620200" cy="1569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5000">
                <a:solidFill>
                  <a:srgbClr val="8F4899"/>
                </a:solidFill>
              </a:rPr>
              <a:t>LESSONS WE CAN LEARN FROM </a:t>
            </a:r>
            <a:r>
              <a:rPr b="1" i="1" lang="en-US" sz="5000">
                <a:solidFill>
                  <a:srgbClr val="8F4899"/>
                </a:solidFill>
              </a:rPr>
              <a:t>NETFLIX</a:t>
            </a:r>
            <a:endParaRPr>
              <a:solidFill>
                <a:srgbClr val="8F4899"/>
              </a:solidFill>
            </a:endParaRPr>
          </a:p>
        </p:txBody>
      </p:sp>
      <p:pic>
        <p:nvPicPr>
          <p:cNvPr id="150" name="Google Shape;150;gf293e0c835_0_302"/>
          <p:cNvPicPr preferRelativeResize="0"/>
          <p:nvPr/>
        </p:nvPicPr>
        <p:blipFill rotWithShape="1">
          <a:blip r:embed="rId4">
            <a:alphaModFix/>
          </a:blip>
          <a:srcRect b="0" l="0" r="0" t="0"/>
          <a:stretch/>
        </p:blipFill>
        <p:spPr>
          <a:xfrm>
            <a:off x="0" y="6325237"/>
            <a:ext cx="2855401" cy="532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f293e0c835_0_333"/>
          <p:cNvSpPr/>
          <p:nvPr/>
        </p:nvSpPr>
        <p:spPr>
          <a:xfrm rot="10800000">
            <a:off x="10522195" y="2427"/>
            <a:ext cx="1668300" cy="4122900"/>
          </a:xfrm>
          <a:prstGeom prst="rtTriangle">
            <a:avLst/>
          </a:prstGeom>
          <a:solidFill>
            <a:srgbClr val="FFCE34"/>
          </a:solidFill>
          <a:ln cap="flat" cmpd="sng" w="12700">
            <a:solidFill>
              <a:srgbClr val="FFCE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E34"/>
              </a:solidFill>
              <a:latin typeface="Calibri"/>
              <a:ea typeface="Calibri"/>
              <a:cs typeface="Calibri"/>
              <a:sym typeface="Calibri"/>
            </a:endParaRPr>
          </a:p>
        </p:txBody>
      </p:sp>
      <p:sp>
        <p:nvSpPr>
          <p:cNvPr id="156" name="Google Shape;156;gf293e0c835_0_333"/>
          <p:cNvSpPr/>
          <p:nvPr/>
        </p:nvSpPr>
        <p:spPr>
          <a:xfrm rot="5400000">
            <a:off x="-1464311" y="1395209"/>
            <a:ext cx="3994500" cy="10587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Why Are 2 Million People Still Getting Netflix DVDs by Mail? | WIRED" id="157" name="Google Shape;157;gf293e0c835_0_333"/>
          <p:cNvPicPr preferRelativeResize="0"/>
          <p:nvPr/>
        </p:nvPicPr>
        <p:blipFill rotWithShape="1">
          <a:blip r:embed="rId3">
            <a:alphaModFix/>
          </a:blip>
          <a:srcRect b="0" l="0" r="0" t="0"/>
          <a:stretch/>
        </p:blipFill>
        <p:spPr>
          <a:xfrm>
            <a:off x="0" y="3032650"/>
            <a:ext cx="6086977" cy="3527974"/>
          </a:xfrm>
          <a:prstGeom prst="rect">
            <a:avLst/>
          </a:prstGeom>
          <a:noFill/>
          <a:ln>
            <a:noFill/>
          </a:ln>
        </p:spPr>
      </p:pic>
      <p:pic>
        <p:nvPicPr>
          <p:cNvPr descr="original content Archives - Marketplace" id="158" name="Google Shape;158;gf293e0c835_0_333"/>
          <p:cNvPicPr preferRelativeResize="0"/>
          <p:nvPr/>
        </p:nvPicPr>
        <p:blipFill rotWithShape="1">
          <a:blip r:embed="rId4">
            <a:alphaModFix/>
          </a:blip>
          <a:srcRect b="0" l="0" r="0" t="0"/>
          <a:stretch/>
        </p:blipFill>
        <p:spPr>
          <a:xfrm>
            <a:off x="6036800" y="3094050"/>
            <a:ext cx="6153700" cy="3466586"/>
          </a:xfrm>
          <a:prstGeom prst="rect">
            <a:avLst/>
          </a:prstGeom>
          <a:noFill/>
          <a:ln>
            <a:noFill/>
          </a:ln>
        </p:spPr>
      </p:pic>
      <p:pic>
        <p:nvPicPr>
          <p:cNvPr descr="A picture containing text&#10;&#10;Description automatically generated" id="159" name="Google Shape;159;gf293e0c835_0_333"/>
          <p:cNvPicPr preferRelativeResize="0"/>
          <p:nvPr/>
        </p:nvPicPr>
        <p:blipFill rotWithShape="1">
          <a:blip r:embed="rId5">
            <a:alphaModFix/>
          </a:blip>
          <a:srcRect b="0" l="0" r="0" t="0"/>
          <a:stretch/>
        </p:blipFill>
        <p:spPr>
          <a:xfrm>
            <a:off x="0" y="1916008"/>
            <a:ext cx="12192000" cy="2875533"/>
          </a:xfrm>
          <a:prstGeom prst="rect">
            <a:avLst/>
          </a:prstGeom>
          <a:noFill/>
          <a:ln>
            <a:noFill/>
          </a:ln>
        </p:spPr>
      </p:pic>
      <p:sp>
        <p:nvSpPr>
          <p:cNvPr id="160" name="Google Shape;160;gf293e0c835_0_333"/>
          <p:cNvSpPr txBox="1"/>
          <p:nvPr/>
        </p:nvSpPr>
        <p:spPr>
          <a:xfrm>
            <a:off x="1062300" y="522275"/>
            <a:ext cx="3000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6000">
                <a:solidFill>
                  <a:srgbClr val="8F4899"/>
                </a:solidFill>
                <a:latin typeface="Roboto"/>
                <a:ea typeface="Roboto"/>
                <a:cs typeface="Roboto"/>
                <a:sym typeface="Roboto"/>
              </a:rPr>
              <a:t>FROM</a:t>
            </a:r>
            <a:endParaRPr>
              <a:solidFill>
                <a:srgbClr val="8F4899"/>
              </a:solidFill>
            </a:endParaRPr>
          </a:p>
        </p:txBody>
      </p:sp>
      <p:sp>
        <p:nvSpPr>
          <p:cNvPr id="161" name="Google Shape;161;gf293e0c835_0_333"/>
          <p:cNvSpPr/>
          <p:nvPr/>
        </p:nvSpPr>
        <p:spPr>
          <a:xfrm>
            <a:off x="4460394" y="640329"/>
            <a:ext cx="3271200" cy="872100"/>
          </a:xfrm>
          <a:prstGeom prst="rightArrow">
            <a:avLst>
              <a:gd fmla="val 50000" name="adj1"/>
              <a:gd fmla="val 50000" name="adj2"/>
            </a:avLst>
          </a:prstGeom>
          <a:solidFill>
            <a:srgbClr val="8F4899"/>
          </a:solidFill>
          <a:ln cap="flat" cmpd="sng" w="25400">
            <a:solidFill>
              <a:srgbClr val="8F48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62" name="Google Shape;162;gf293e0c835_0_333"/>
          <p:cNvSpPr txBox="1"/>
          <p:nvPr/>
        </p:nvSpPr>
        <p:spPr>
          <a:xfrm>
            <a:off x="7918838" y="522275"/>
            <a:ext cx="3000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6000">
                <a:solidFill>
                  <a:srgbClr val="8F4899"/>
                </a:solidFill>
                <a:latin typeface="Roboto"/>
                <a:ea typeface="Roboto"/>
                <a:cs typeface="Roboto"/>
                <a:sym typeface="Roboto"/>
              </a:rPr>
              <a:t>TO</a:t>
            </a:r>
            <a:endParaRPr>
              <a:solidFill>
                <a:srgbClr val="8F489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f293e0c835_0_350"/>
          <p:cNvSpPr/>
          <p:nvPr/>
        </p:nvSpPr>
        <p:spPr>
          <a:xfrm rot="-5400000">
            <a:off x="8458343" y="3128210"/>
            <a:ext cx="4435500" cy="30321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ogo&#10;&#10;Description automatically generated" id="168" name="Google Shape;168;gf293e0c835_0_350"/>
          <p:cNvPicPr preferRelativeResize="0"/>
          <p:nvPr/>
        </p:nvPicPr>
        <p:blipFill rotWithShape="1">
          <a:blip r:embed="rId3">
            <a:alphaModFix/>
          </a:blip>
          <a:srcRect b="0" l="0" r="0" t="0"/>
          <a:stretch/>
        </p:blipFill>
        <p:spPr>
          <a:xfrm>
            <a:off x="10018294" y="4752473"/>
            <a:ext cx="2326107" cy="2326107"/>
          </a:xfrm>
          <a:prstGeom prst="rect">
            <a:avLst/>
          </a:prstGeom>
          <a:noFill/>
          <a:ln>
            <a:noFill/>
          </a:ln>
        </p:spPr>
      </p:pic>
      <p:sp>
        <p:nvSpPr>
          <p:cNvPr id="169" name="Google Shape;169;gf293e0c835_0_350"/>
          <p:cNvSpPr/>
          <p:nvPr/>
        </p:nvSpPr>
        <p:spPr>
          <a:xfrm rot="10800000">
            <a:off x="10522195" y="2427"/>
            <a:ext cx="1668300" cy="4122900"/>
          </a:xfrm>
          <a:prstGeom prst="rtTriangle">
            <a:avLst/>
          </a:prstGeom>
          <a:solidFill>
            <a:srgbClr val="FFCE34"/>
          </a:solidFill>
          <a:ln cap="flat" cmpd="sng" w="12700">
            <a:solidFill>
              <a:srgbClr val="FFCE3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CE34"/>
              </a:solidFill>
              <a:latin typeface="Calibri"/>
              <a:ea typeface="Calibri"/>
              <a:cs typeface="Calibri"/>
              <a:sym typeface="Calibri"/>
            </a:endParaRPr>
          </a:p>
        </p:txBody>
      </p:sp>
      <p:sp>
        <p:nvSpPr>
          <p:cNvPr id="170" name="Google Shape;170;gf293e0c835_0_350"/>
          <p:cNvSpPr/>
          <p:nvPr/>
        </p:nvSpPr>
        <p:spPr>
          <a:xfrm rot="5400000">
            <a:off x="-1464311" y="1395209"/>
            <a:ext cx="3994500" cy="10587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1" name="Google Shape;171;gf293e0c835_0_350"/>
          <p:cNvSpPr txBox="1"/>
          <p:nvPr/>
        </p:nvSpPr>
        <p:spPr>
          <a:xfrm>
            <a:off x="1137500" y="426525"/>
            <a:ext cx="10832400" cy="87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5000">
                <a:solidFill>
                  <a:srgbClr val="8F4899"/>
                </a:solidFill>
              </a:rPr>
              <a:t>WHAT BUSINESS IS </a:t>
            </a:r>
            <a:r>
              <a:rPr b="1" i="1" lang="en-US" sz="5000">
                <a:solidFill>
                  <a:srgbClr val="8F4899"/>
                </a:solidFill>
              </a:rPr>
              <a:t>NETFLIX</a:t>
            </a:r>
            <a:r>
              <a:rPr b="1" lang="en-US" sz="5000">
                <a:solidFill>
                  <a:srgbClr val="8F4899"/>
                </a:solidFill>
              </a:rPr>
              <a:t>?</a:t>
            </a:r>
            <a:r>
              <a:rPr b="1" lang="en-US" sz="5000">
                <a:solidFill>
                  <a:srgbClr val="1CACA8"/>
                </a:solidFill>
                <a:latin typeface="Roboto Slab"/>
                <a:ea typeface="Roboto Slab"/>
                <a:cs typeface="Roboto Slab"/>
                <a:sym typeface="Roboto Slab"/>
              </a:rPr>
              <a:t> </a:t>
            </a:r>
            <a:endParaRPr/>
          </a:p>
        </p:txBody>
      </p:sp>
      <p:sp>
        <p:nvSpPr>
          <p:cNvPr id="172" name="Google Shape;172;gf293e0c835_0_350"/>
          <p:cNvSpPr txBox="1"/>
          <p:nvPr/>
        </p:nvSpPr>
        <p:spPr>
          <a:xfrm>
            <a:off x="616300" y="1733125"/>
            <a:ext cx="10253700" cy="3232500"/>
          </a:xfrm>
          <a:prstGeom prst="rect">
            <a:avLst/>
          </a:prstGeom>
          <a:noFill/>
          <a:ln>
            <a:noFill/>
          </a:ln>
        </p:spPr>
        <p:txBody>
          <a:bodyPr anchorCtr="0" anchor="t" bIns="91425" lIns="91425" spcFirstLastPara="1" rIns="91425" wrap="square" tIns="91425">
            <a:spAutoFit/>
          </a:bodyPr>
          <a:lstStyle/>
          <a:p>
            <a:pPr indent="-274320" lvl="0" marL="342900" rtl="0" algn="l">
              <a:lnSpc>
                <a:spcPct val="150000"/>
              </a:lnSpc>
              <a:spcBef>
                <a:spcPts val="0"/>
              </a:spcBef>
              <a:spcAft>
                <a:spcPts val="0"/>
              </a:spcAft>
              <a:buClr>
                <a:srgbClr val="888888"/>
              </a:buClr>
              <a:buSzPts val="3600"/>
              <a:buChar char="•"/>
            </a:pPr>
            <a:r>
              <a:rPr b="1" lang="en-US" sz="3600">
                <a:solidFill>
                  <a:srgbClr val="888888"/>
                </a:solidFill>
              </a:rPr>
              <a:t>Membership Model</a:t>
            </a:r>
            <a:endParaRPr sz="3600">
              <a:solidFill>
                <a:srgbClr val="888888"/>
              </a:solidFill>
            </a:endParaRPr>
          </a:p>
          <a:p>
            <a:pPr indent="-274320" lvl="0" marL="342900" rtl="0" algn="l">
              <a:lnSpc>
                <a:spcPct val="150000"/>
              </a:lnSpc>
              <a:spcBef>
                <a:spcPts val="0"/>
              </a:spcBef>
              <a:spcAft>
                <a:spcPts val="0"/>
              </a:spcAft>
              <a:buClr>
                <a:srgbClr val="888888"/>
              </a:buClr>
              <a:buSzPts val="3600"/>
              <a:buChar char="•"/>
            </a:pPr>
            <a:r>
              <a:rPr b="1" lang="en-US" sz="3600">
                <a:solidFill>
                  <a:srgbClr val="888888"/>
                </a:solidFill>
              </a:rPr>
              <a:t>Distribution of Content Created by Experts</a:t>
            </a:r>
            <a:endParaRPr sz="3600">
              <a:solidFill>
                <a:srgbClr val="888888"/>
              </a:solidFill>
            </a:endParaRPr>
          </a:p>
          <a:p>
            <a:pPr indent="-274320" lvl="0" marL="342900" rtl="0" algn="l">
              <a:lnSpc>
                <a:spcPct val="150000"/>
              </a:lnSpc>
              <a:spcBef>
                <a:spcPts val="0"/>
              </a:spcBef>
              <a:spcAft>
                <a:spcPts val="0"/>
              </a:spcAft>
              <a:buClr>
                <a:srgbClr val="888888"/>
              </a:buClr>
              <a:buSzPts val="3600"/>
              <a:buChar char="•"/>
            </a:pPr>
            <a:r>
              <a:rPr b="1" lang="en-US" sz="3600">
                <a:solidFill>
                  <a:srgbClr val="888888"/>
                </a:solidFill>
              </a:rPr>
              <a:t>Content Creation</a:t>
            </a:r>
            <a:endParaRPr sz="3600">
              <a:solidFill>
                <a:srgbClr val="888888"/>
              </a:solidFill>
            </a:endParaRPr>
          </a:p>
          <a:p>
            <a:pPr indent="-274320" lvl="0" marL="342900" rtl="0" algn="l">
              <a:lnSpc>
                <a:spcPct val="150000"/>
              </a:lnSpc>
              <a:spcBef>
                <a:spcPts val="0"/>
              </a:spcBef>
              <a:spcAft>
                <a:spcPts val="0"/>
              </a:spcAft>
              <a:buClr>
                <a:srgbClr val="888888"/>
              </a:buClr>
              <a:buSzPts val="3600"/>
              <a:buChar char="•"/>
            </a:pPr>
            <a:r>
              <a:rPr b="1" lang="en-US" sz="3600">
                <a:solidFill>
                  <a:srgbClr val="888888"/>
                </a:solidFill>
              </a:rPr>
              <a:t>Retention is Key</a:t>
            </a:r>
            <a:endParaRPr>
              <a:solidFill>
                <a:srgbClr val="888888"/>
              </a:solidFill>
            </a:endParaRPr>
          </a:p>
        </p:txBody>
      </p:sp>
      <p:sp>
        <p:nvSpPr>
          <p:cNvPr id="173" name="Google Shape;173;gf293e0c835_0_350"/>
          <p:cNvSpPr txBox="1"/>
          <p:nvPr/>
        </p:nvSpPr>
        <p:spPr>
          <a:xfrm>
            <a:off x="3376900" y="5344875"/>
            <a:ext cx="47325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rgbClr val="8F4899"/>
                </a:solidFill>
              </a:rPr>
              <a:t>SOUND FAMILIAR?</a:t>
            </a:r>
            <a:endParaRPr b="1">
              <a:solidFill>
                <a:srgbClr val="8F4899"/>
              </a:solidFill>
            </a:endParaRPr>
          </a:p>
        </p:txBody>
      </p:sp>
      <p:pic>
        <p:nvPicPr>
          <p:cNvPr id="174" name="Google Shape;174;gf293e0c835_0_350"/>
          <p:cNvPicPr preferRelativeResize="0"/>
          <p:nvPr/>
        </p:nvPicPr>
        <p:blipFill rotWithShape="1">
          <a:blip r:embed="rId4">
            <a:alphaModFix/>
          </a:blip>
          <a:srcRect b="0" l="0" r="0" t="0"/>
          <a:stretch/>
        </p:blipFill>
        <p:spPr>
          <a:xfrm>
            <a:off x="0" y="6325237"/>
            <a:ext cx="2855401" cy="532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f293e0c835_0_365"/>
          <p:cNvSpPr/>
          <p:nvPr/>
        </p:nvSpPr>
        <p:spPr>
          <a:xfrm rot="5400000">
            <a:off x="-1464311" y="1395209"/>
            <a:ext cx="3994500" cy="10587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application&#10;&#10;Description automatically generated" id="180" name="Google Shape;180;gf293e0c835_0_365"/>
          <p:cNvPicPr preferRelativeResize="0"/>
          <p:nvPr/>
        </p:nvPicPr>
        <p:blipFill rotWithShape="1">
          <a:blip r:embed="rId3">
            <a:alphaModFix/>
          </a:blip>
          <a:srcRect b="13001" l="0" r="0" t="69882"/>
          <a:stretch/>
        </p:blipFill>
        <p:spPr>
          <a:xfrm>
            <a:off x="-753979" y="6100011"/>
            <a:ext cx="4732422" cy="814431"/>
          </a:xfrm>
          <a:prstGeom prst="rect">
            <a:avLst/>
          </a:prstGeom>
          <a:noFill/>
          <a:ln>
            <a:noFill/>
          </a:ln>
        </p:spPr>
      </p:pic>
      <p:sp>
        <p:nvSpPr>
          <p:cNvPr id="181" name="Google Shape;181;gf293e0c835_0_365"/>
          <p:cNvSpPr txBox="1"/>
          <p:nvPr/>
        </p:nvSpPr>
        <p:spPr>
          <a:xfrm>
            <a:off x="0" y="0"/>
            <a:ext cx="11296200" cy="877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US" sz="5000">
                <a:solidFill>
                  <a:srgbClr val="8F4899"/>
                </a:solidFill>
              </a:rPr>
              <a:t>NETFLIX RETENTION RATE</a:t>
            </a:r>
            <a:endParaRPr>
              <a:solidFill>
                <a:srgbClr val="8F4899"/>
              </a:solidFill>
            </a:endParaRPr>
          </a:p>
        </p:txBody>
      </p:sp>
      <p:pic>
        <p:nvPicPr>
          <p:cNvPr id="182" name="Google Shape;182;gf293e0c835_0_365"/>
          <p:cNvPicPr preferRelativeResize="0"/>
          <p:nvPr/>
        </p:nvPicPr>
        <p:blipFill rotWithShape="1">
          <a:blip r:embed="rId4">
            <a:alphaModFix/>
          </a:blip>
          <a:srcRect b="0" l="0" r="0" t="0"/>
          <a:stretch/>
        </p:blipFill>
        <p:spPr>
          <a:xfrm>
            <a:off x="-14033" y="1989322"/>
            <a:ext cx="3252538" cy="1509381"/>
          </a:xfrm>
          <a:prstGeom prst="rect">
            <a:avLst/>
          </a:prstGeom>
          <a:noFill/>
          <a:ln>
            <a:noFill/>
          </a:ln>
        </p:spPr>
      </p:pic>
      <p:pic>
        <p:nvPicPr>
          <p:cNvPr descr="Amazon Prime Video Review | PCMag" id="183" name="Google Shape;183;gf293e0c835_0_365"/>
          <p:cNvPicPr preferRelativeResize="0"/>
          <p:nvPr/>
        </p:nvPicPr>
        <p:blipFill rotWithShape="1">
          <a:blip r:embed="rId5">
            <a:alphaModFix/>
          </a:blip>
          <a:srcRect b="0" l="0" r="0" t="0"/>
          <a:stretch/>
        </p:blipFill>
        <p:spPr>
          <a:xfrm>
            <a:off x="-14024" y="3498700"/>
            <a:ext cx="3252525" cy="1509401"/>
          </a:xfrm>
          <a:prstGeom prst="rect">
            <a:avLst/>
          </a:prstGeom>
          <a:noFill/>
          <a:ln>
            <a:noFill/>
          </a:ln>
        </p:spPr>
      </p:pic>
      <p:pic>
        <p:nvPicPr>
          <p:cNvPr descr="Stream TV and Movies Live and Online | Hulu" id="184" name="Google Shape;184;gf293e0c835_0_365"/>
          <p:cNvPicPr preferRelativeResize="0"/>
          <p:nvPr/>
        </p:nvPicPr>
        <p:blipFill rotWithShape="1">
          <a:blip r:embed="rId6">
            <a:alphaModFix/>
          </a:blip>
          <a:srcRect b="0" l="0" r="0" t="0"/>
          <a:stretch/>
        </p:blipFill>
        <p:spPr>
          <a:xfrm>
            <a:off x="270574" y="5106823"/>
            <a:ext cx="2683343" cy="894448"/>
          </a:xfrm>
          <a:prstGeom prst="rect">
            <a:avLst/>
          </a:prstGeom>
          <a:noFill/>
          <a:ln>
            <a:noFill/>
          </a:ln>
        </p:spPr>
      </p:pic>
      <p:pic>
        <p:nvPicPr>
          <p:cNvPr id="185" name="Google Shape;185;gf293e0c835_0_365"/>
          <p:cNvPicPr preferRelativeResize="0"/>
          <p:nvPr/>
        </p:nvPicPr>
        <p:blipFill rotWithShape="1">
          <a:blip r:embed="rId7">
            <a:alphaModFix/>
          </a:blip>
          <a:srcRect b="0" l="0" r="0" t="0"/>
          <a:stretch/>
        </p:blipFill>
        <p:spPr>
          <a:xfrm>
            <a:off x="2298204" y="940911"/>
            <a:ext cx="4064700" cy="2557800"/>
          </a:xfrm>
          <a:prstGeom prst="rect">
            <a:avLst/>
          </a:prstGeom>
          <a:noFill/>
          <a:ln>
            <a:noFill/>
          </a:ln>
        </p:spPr>
      </p:pic>
      <p:pic>
        <p:nvPicPr>
          <p:cNvPr id="186" name="Google Shape;186;gf293e0c835_0_365"/>
          <p:cNvPicPr preferRelativeResize="0"/>
          <p:nvPr/>
        </p:nvPicPr>
        <p:blipFill rotWithShape="1">
          <a:blip r:embed="rId8">
            <a:alphaModFix/>
          </a:blip>
          <a:srcRect b="0" l="0" r="0" t="0"/>
          <a:stretch/>
        </p:blipFill>
        <p:spPr>
          <a:xfrm>
            <a:off x="2298191" y="2713737"/>
            <a:ext cx="4064700" cy="2393100"/>
          </a:xfrm>
          <a:prstGeom prst="rect">
            <a:avLst/>
          </a:prstGeom>
          <a:noFill/>
          <a:ln>
            <a:noFill/>
          </a:ln>
        </p:spPr>
      </p:pic>
      <p:pic>
        <p:nvPicPr>
          <p:cNvPr id="187" name="Google Shape;187;gf293e0c835_0_365"/>
          <p:cNvPicPr preferRelativeResize="0"/>
          <p:nvPr/>
        </p:nvPicPr>
        <p:blipFill rotWithShape="1">
          <a:blip r:embed="rId9">
            <a:alphaModFix/>
          </a:blip>
          <a:srcRect b="0" l="0" r="0" t="0"/>
          <a:stretch/>
        </p:blipFill>
        <p:spPr>
          <a:xfrm>
            <a:off x="2385191" y="4663987"/>
            <a:ext cx="3890700" cy="2361000"/>
          </a:xfrm>
          <a:prstGeom prst="rect">
            <a:avLst/>
          </a:prstGeom>
          <a:noFill/>
          <a:ln>
            <a:noFill/>
          </a:ln>
        </p:spPr>
      </p:pic>
      <p:pic>
        <p:nvPicPr>
          <p:cNvPr descr="Table&#10;&#10;Description automatically generated" id="188" name="Google Shape;188;gf293e0c835_0_365"/>
          <p:cNvPicPr preferRelativeResize="0"/>
          <p:nvPr/>
        </p:nvPicPr>
        <p:blipFill rotWithShape="1">
          <a:blip r:embed="rId10">
            <a:alphaModFix/>
          </a:blip>
          <a:srcRect b="0" l="0" r="0" t="0"/>
          <a:stretch/>
        </p:blipFill>
        <p:spPr>
          <a:xfrm>
            <a:off x="5757494" y="3691658"/>
            <a:ext cx="6434507" cy="2076591"/>
          </a:xfrm>
          <a:prstGeom prst="rect">
            <a:avLst/>
          </a:prstGeom>
          <a:noFill/>
          <a:ln>
            <a:noFill/>
          </a:ln>
        </p:spPr>
      </p:pic>
      <p:pic>
        <p:nvPicPr>
          <p:cNvPr descr="Logo&#10;&#10;Description automatically generated with medium confidence" id="189" name="Google Shape;189;gf293e0c835_0_365"/>
          <p:cNvPicPr preferRelativeResize="0"/>
          <p:nvPr/>
        </p:nvPicPr>
        <p:blipFill rotWithShape="1">
          <a:blip r:embed="rId11">
            <a:alphaModFix/>
          </a:blip>
          <a:srcRect b="0" l="0" r="0" t="0"/>
          <a:stretch/>
        </p:blipFill>
        <p:spPr>
          <a:xfrm>
            <a:off x="7259002" y="2729242"/>
            <a:ext cx="2484335" cy="983065"/>
          </a:xfrm>
          <a:prstGeom prst="rect">
            <a:avLst/>
          </a:prstGeom>
          <a:noFill/>
          <a:ln>
            <a:noFill/>
          </a:ln>
        </p:spPr>
      </p:pic>
      <p:sp>
        <p:nvSpPr>
          <p:cNvPr id="190" name="Google Shape;190;gf293e0c835_0_365"/>
          <p:cNvSpPr/>
          <p:nvPr/>
        </p:nvSpPr>
        <p:spPr>
          <a:xfrm>
            <a:off x="9981741" y="940895"/>
            <a:ext cx="2055000" cy="2771400"/>
          </a:xfrm>
          <a:prstGeom prst="downArrow">
            <a:avLst>
              <a:gd fmla="val 50000" name="adj1"/>
              <a:gd fmla="val 50000" name="adj2"/>
            </a:avLst>
          </a:prstGeom>
          <a:solidFill>
            <a:srgbClr val="8F4899"/>
          </a:solidFill>
          <a:ln cap="flat" cmpd="sng" w="25400">
            <a:solidFill>
              <a:srgbClr val="8F48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f293e0c835_0_387"/>
          <p:cNvSpPr/>
          <p:nvPr/>
        </p:nvSpPr>
        <p:spPr>
          <a:xfrm rot="5400000">
            <a:off x="-1464311" y="1395209"/>
            <a:ext cx="3994500" cy="1058700"/>
          </a:xfrm>
          <a:prstGeom prst="rtTriangle">
            <a:avLst/>
          </a:prstGeom>
          <a:solidFill>
            <a:srgbClr val="8F4899"/>
          </a:solidFill>
          <a:ln cap="flat" cmpd="sng" w="12700">
            <a:solidFill>
              <a:srgbClr val="8F48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6" name="Google Shape;196;gf293e0c835_0_387"/>
          <p:cNvSpPr txBox="1"/>
          <p:nvPr/>
        </p:nvSpPr>
        <p:spPr>
          <a:xfrm>
            <a:off x="376150" y="240625"/>
            <a:ext cx="10920000" cy="8082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US" sz="4300">
                <a:solidFill>
                  <a:srgbClr val="8F4899"/>
                </a:solidFill>
              </a:rPr>
              <a:t>CONTENT IS KEY TO ENGAGEMENT</a:t>
            </a:r>
            <a:r>
              <a:rPr b="1" lang="en-US" sz="3500">
                <a:solidFill>
                  <a:srgbClr val="1CACA8"/>
                </a:solidFill>
              </a:rPr>
              <a:t> </a:t>
            </a:r>
            <a:endParaRPr sz="1200"/>
          </a:p>
        </p:txBody>
      </p:sp>
      <p:pic>
        <p:nvPicPr>
          <p:cNvPr id="197" name="Google Shape;197;gf293e0c835_0_387"/>
          <p:cNvPicPr preferRelativeResize="0"/>
          <p:nvPr/>
        </p:nvPicPr>
        <p:blipFill rotWithShape="1">
          <a:blip r:embed="rId3">
            <a:alphaModFix/>
          </a:blip>
          <a:srcRect b="0" l="0" r="0" t="0"/>
          <a:stretch/>
        </p:blipFill>
        <p:spPr>
          <a:xfrm>
            <a:off x="229476" y="1885813"/>
            <a:ext cx="5420442" cy="2515412"/>
          </a:xfrm>
          <a:prstGeom prst="rect">
            <a:avLst/>
          </a:prstGeom>
          <a:noFill/>
          <a:ln>
            <a:noFill/>
          </a:ln>
        </p:spPr>
      </p:pic>
      <p:pic>
        <p:nvPicPr>
          <p:cNvPr id="198" name="Google Shape;198;gf293e0c835_0_387"/>
          <p:cNvPicPr preferRelativeResize="0"/>
          <p:nvPr/>
        </p:nvPicPr>
        <p:blipFill rotWithShape="1">
          <a:blip r:embed="rId4">
            <a:alphaModFix/>
          </a:blip>
          <a:srcRect b="50273" l="0" r="0" t="0"/>
          <a:stretch/>
        </p:blipFill>
        <p:spPr>
          <a:xfrm>
            <a:off x="6682475" y="1533925"/>
            <a:ext cx="2439775" cy="2867300"/>
          </a:xfrm>
          <a:prstGeom prst="rect">
            <a:avLst/>
          </a:prstGeom>
          <a:noFill/>
          <a:ln>
            <a:noFill/>
          </a:ln>
        </p:spPr>
      </p:pic>
      <p:pic>
        <p:nvPicPr>
          <p:cNvPr id="199" name="Google Shape;199;gf293e0c835_0_387"/>
          <p:cNvPicPr preferRelativeResize="0"/>
          <p:nvPr/>
        </p:nvPicPr>
        <p:blipFill rotWithShape="1">
          <a:blip r:embed="rId4">
            <a:alphaModFix/>
          </a:blip>
          <a:srcRect b="0" l="0" r="0" t="50273"/>
          <a:stretch/>
        </p:blipFill>
        <p:spPr>
          <a:xfrm>
            <a:off x="9122250" y="1533925"/>
            <a:ext cx="2439775" cy="2867300"/>
          </a:xfrm>
          <a:prstGeom prst="rect">
            <a:avLst/>
          </a:prstGeom>
          <a:noFill/>
          <a:ln>
            <a:noFill/>
          </a:ln>
        </p:spPr>
      </p:pic>
      <p:sp>
        <p:nvSpPr>
          <p:cNvPr id="200" name="Google Shape;200;gf293e0c835_0_387"/>
          <p:cNvSpPr txBox="1"/>
          <p:nvPr/>
        </p:nvSpPr>
        <p:spPr>
          <a:xfrm>
            <a:off x="902425" y="4462275"/>
            <a:ext cx="3622800" cy="1563900"/>
          </a:xfrm>
          <a:prstGeom prst="rect">
            <a:avLst/>
          </a:prstGeom>
          <a:noFill/>
          <a:ln>
            <a:noFill/>
          </a:ln>
        </p:spPr>
        <p:txBody>
          <a:bodyPr anchorCtr="0" anchor="t" bIns="91425" lIns="91425" spcFirstLastPara="1" rIns="91425" wrap="square" tIns="91425">
            <a:spAutoFit/>
          </a:bodyPr>
          <a:lstStyle/>
          <a:p>
            <a:pPr indent="0" lvl="0" marL="154305" rtl="0" algn="ctr">
              <a:lnSpc>
                <a:spcPct val="110000"/>
              </a:lnSpc>
              <a:spcBef>
                <a:spcPts val="1000"/>
              </a:spcBef>
              <a:spcAft>
                <a:spcPts val="0"/>
              </a:spcAft>
              <a:buNone/>
            </a:pPr>
            <a:r>
              <a:rPr lang="en-US" sz="2800">
                <a:solidFill>
                  <a:srgbClr val="888888"/>
                </a:solidFill>
              </a:rPr>
              <a:t>Renews around 93% of its original content every year.</a:t>
            </a:r>
            <a:endParaRPr>
              <a:solidFill>
                <a:srgbClr val="888888"/>
              </a:solidFill>
            </a:endParaRPr>
          </a:p>
        </p:txBody>
      </p:sp>
      <p:sp>
        <p:nvSpPr>
          <p:cNvPr id="201" name="Google Shape;201;gf293e0c835_0_387"/>
          <p:cNvSpPr txBox="1"/>
          <p:nvPr/>
        </p:nvSpPr>
        <p:spPr>
          <a:xfrm>
            <a:off x="7463725" y="4462275"/>
            <a:ext cx="3556500" cy="1563900"/>
          </a:xfrm>
          <a:prstGeom prst="rect">
            <a:avLst/>
          </a:prstGeom>
          <a:noFill/>
          <a:ln>
            <a:noFill/>
          </a:ln>
        </p:spPr>
        <p:txBody>
          <a:bodyPr anchorCtr="0" anchor="t" bIns="91425" lIns="91425" spcFirstLastPara="1" rIns="91425" wrap="square" tIns="91425">
            <a:spAutoFit/>
          </a:bodyPr>
          <a:lstStyle/>
          <a:p>
            <a:pPr indent="0" lvl="0" marL="154305" rtl="0" algn="ctr">
              <a:lnSpc>
                <a:spcPct val="110000"/>
              </a:lnSpc>
              <a:spcBef>
                <a:spcPts val="1000"/>
              </a:spcBef>
              <a:spcAft>
                <a:spcPts val="0"/>
              </a:spcAft>
              <a:buNone/>
            </a:pPr>
            <a:r>
              <a:rPr lang="en-US" sz="2800">
                <a:solidFill>
                  <a:srgbClr val="888888"/>
                </a:solidFill>
              </a:rPr>
              <a:t>Cable TV renews only 35% of its content every year.</a:t>
            </a:r>
            <a:endParaRPr>
              <a:solidFill>
                <a:srgbClr val="888888"/>
              </a:solidFill>
            </a:endParaRPr>
          </a:p>
        </p:txBody>
      </p:sp>
      <p:cxnSp>
        <p:nvCxnSpPr>
          <p:cNvPr id="202" name="Google Shape;202;gf293e0c835_0_387"/>
          <p:cNvCxnSpPr/>
          <p:nvPr/>
        </p:nvCxnSpPr>
        <p:spPr>
          <a:xfrm>
            <a:off x="6148794" y="1434600"/>
            <a:ext cx="34800" cy="3988800"/>
          </a:xfrm>
          <a:prstGeom prst="straightConnector1">
            <a:avLst/>
          </a:prstGeom>
          <a:noFill/>
          <a:ln cap="flat" cmpd="sng" w="28575">
            <a:solidFill>
              <a:srgbClr val="8F4899"/>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f293e0c835_0_406"/>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208" name="Google Shape;208;gf293e0c835_0_406"/>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descr="Graphical user interface, website&#10;&#10;Description automatically generated" id="209" name="Google Shape;209;gf293e0c835_0_406"/>
          <p:cNvPicPr preferRelativeResize="0"/>
          <p:nvPr/>
        </p:nvPicPr>
        <p:blipFill rotWithShape="1">
          <a:blip r:embed="rId3">
            <a:alphaModFix/>
          </a:blip>
          <a:srcRect b="0" l="0" r="0" t="0"/>
          <a:stretch/>
        </p:blipFill>
        <p:spPr>
          <a:xfrm>
            <a:off x="0" y="408933"/>
            <a:ext cx="12192001" cy="6040134"/>
          </a:xfrm>
          <a:prstGeom prst="rect">
            <a:avLst/>
          </a:prstGeom>
          <a:noFill/>
          <a:ln>
            <a:noFill/>
          </a:ln>
        </p:spPr>
      </p:pic>
      <p:sp>
        <p:nvSpPr>
          <p:cNvPr id="210" name="Google Shape;210;gf293e0c835_0_406"/>
          <p:cNvSpPr/>
          <p:nvPr/>
        </p:nvSpPr>
        <p:spPr>
          <a:xfrm>
            <a:off x="2978870" y="2007909"/>
            <a:ext cx="6023700" cy="3299400"/>
          </a:xfrm>
          <a:prstGeom prst="rect">
            <a:avLst/>
          </a:prstGeom>
          <a:solidFill>
            <a:srgbClr val="8F4899"/>
          </a:solidFill>
          <a:ln cap="flat" cmpd="sng" w="25400">
            <a:solidFill>
              <a:srgbClr val="8F48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3700" u="none" cap="none" strike="noStrike">
                <a:solidFill>
                  <a:srgbClr val="FFFFFF"/>
                </a:solidFill>
                <a:latin typeface="Roboto"/>
                <a:ea typeface="Roboto"/>
                <a:cs typeface="Roboto"/>
                <a:sym typeface="Roboto"/>
              </a:rPr>
              <a:t>According to Netflix, over 75% of viewer activity is based off personalized recommendations.</a:t>
            </a:r>
            <a:endParaRPr b="1" i="0" sz="3700" u="none" cap="none" strike="noStrike">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2021-09-20T21:56:47Z</dcterms:created>
</cp:coreProperties>
</file>